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6" r:id="rId1"/>
  </p:sldMasterIdLst>
  <p:notesMasterIdLst>
    <p:notesMasterId r:id="rId83"/>
  </p:notesMasterIdLst>
  <p:handoutMasterIdLst>
    <p:handoutMasterId r:id="rId84"/>
  </p:handoutMasterIdLst>
  <p:sldIdLst>
    <p:sldId id="263" r:id="rId2"/>
    <p:sldId id="305" r:id="rId3"/>
    <p:sldId id="313" r:id="rId4"/>
    <p:sldId id="314" r:id="rId5"/>
    <p:sldId id="468" r:id="rId6"/>
    <p:sldId id="331" r:id="rId7"/>
    <p:sldId id="306" r:id="rId8"/>
    <p:sldId id="344" r:id="rId9"/>
    <p:sldId id="343" r:id="rId10"/>
    <p:sldId id="463" r:id="rId11"/>
    <p:sldId id="326" r:id="rId12"/>
    <p:sldId id="492" r:id="rId13"/>
    <p:sldId id="348" r:id="rId14"/>
    <p:sldId id="443" r:id="rId15"/>
    <p:sldId id="470" r:id="rId16"/>
    <p:sldId id="371" r:id="rId17"/>
    <p:sldId id="474" r:id="rId18"/>
    <p:sldId id="478" r:id="rId19"/>
    <p:sldId id="475" r:id="rId20"/>
    <p:sldId id="353" r:id="rId21"/>
    <p:sldId id="447" r:id="rId22"/>
    <p:sldId id="476" r:id="rId23"/>
    <p:sldId id="382" r:id="rId24"/>
    <p:sldId id="473" r:id="rId25"/>
    <p:sldId id="374" r:id="rId26"/>
    <p:sldId id="466" r:id="rId27"/>
    <p:sldId id="442" r:id="rId28"/>
    <p:sldId id="485" r:id="rId29"/>
    <p:sldId id="339" r:id="rId30"/>
    <p:sldId id="361" r:id="rId31"/>
    <p:sldId id="486" r:id="rId32"/>
    <p:sldId id="362" r:id="rId33"/>
    <p:sldId id="336" r:id="rId34"/>
    <p:sldId id="477" r:id="rId35"/>
    <p:sldId id="445" r:id="rId36"/>
    <p:sldId id="379" r:id="rId37"/>
    <p:sldId id="367" r:id="rId38"/>
    <p:sldId id="449" r:id="rId39"/>
    <p:sldId id="480" r:id="rId40"/>
    <p:sldId id="481" r:id="rId41"/>
    <p:sldId id="373" r:id="rId42"/>
    <p:sldId id="429" r:id="rId43"/>
    <p:sldId id="372" r:id="rId44"/>
    <p:sldId id="364" r:id="rId45"/>
    <p:sldId id="483" r:id="rId46"/>
    <p:sldId id="418" r:id="rId47"/>
    <p:sldId id="494" r:id="rId48"/>
    <p:sldId id="482" r:id="rId49"/>
    <p:sldId id="489" r:id="rId50"/>
    <p:sldId id="484" r:id="rId51"/>
    <p:sldId id="464" r:id="rId52"/>
    <p:sldId id="491" r:id="rId53"/>
    <p:sldId id="322" r:id="rId54"/>
    <p:sldId id="340" r:id="rId55"/>
    <p:sldId id="496" r:id="rId56"/>
    <p:sldId id="498" r:id="rId57"/>
    <p:sldId id="458" r:id="rId58"/>
    <p:sldId id="332" r:id="rId59"/>
    <p:sldId id="421" r:id="rId60"/>
    <p:sldId id="488" r:id="rId61"/>
    <p:sldId id="490" r:id="rId62"/>
    <p:sldId id="461" r:id="rId63"/>
    <p:sldId id="342" r:id="rId64"/>
    <p:sldId id="333" r:id="rId65"/>
    <p:sldId id="334" r:id="rId66"/>
    <p:sldId id="452" r:id="rId67"/>
    <p:sldId id="495" r:id="rId68"/>
    <p:sldId id="493" r:id="rId69"/>
    <p:sldId id="400" r:id="rId70"/>
    <p:sldId id="402" r:id="rId71"/>
    <p:sldId id="405" r:id="rId72"/>
    <p:sldId id="462" r:id="rId73"/>
    <p:sldId id="417" r:id="rId74"/>
    <p:sldId id="404" r:id="rId75"/>
    <p:sldId id="465" r:id="rId76"/>
    <p:sldId id="459" r:id="rId77"/>
    <p:sldId id="471" r:id="rId78"/>
    <p:sldId id="351" r:id="rId79"/>
    <p:sldId id="311" r:id="rId80"/>
    <p:sldId id="309" r:id="rId81"/>
    <p:sldId id="280" r:id="rId8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28A3"/>
    <a:srgbClr val="14A1D4"/>
    <a:srgbClr val="002A4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178"/>
    <p:restoredTop sz="75275"/>
  </p:normalViewPr>
  <p:slideViewPr>
    <p:cSldViewPr snapToGrid="0" snapToObjects="1">
      <p:cViewPr varScale="1">
        <p:scale>
          <a:sx n="93" d="100"/>
          <a:sy n="93" d="100"/>
        </p:scale>
        <p:origin x="504" y="20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2" d="100"/>
        <a:sy n="62"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handoutMaster" Target="handoutMasters/handout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notesMaster" Target="notesMasters/notesMaster1.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dirty="0">
              <a:latin typeface="Helvetica Regular" charset="0"/>
            </a:endParaRPr>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FF371A3B-994A-3A49-B57B-E42F4CDF9B6F}" type="datetimeFigureOut">
              <a:rPr lang="en-US" smtClean="0">
                <a:latin typeface="Helvetica Regular" charset="0"/>
              </a:rPr>
              <a:t>1/11/23</a:t>
            </a:fld>
            <a:endParaRPr lang="en-US" dirty="0">
              <a:latin typeface="Helvetica Regular"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Helvetica Regular"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CD8BA3-4CB8-0949-BA41-682344F7479D}" type="slidenum">
              <a:rPr lang="en-US" smtClean="0">
                <a:latin typeface="Helvetica Regular" charset="0"/>
              </a:rPr>
              <a:t>‹#›</a:t>
            </a:fld>
            <a:endParaRPr lang="en-US" dirty="0">
              <a:latin typeface="Helvetica Regular" charset="0"/>
            </a:endParaRPr>
          </a:p>
        </p:txBody>
      </p:sp>
    </p:spTree>
    <p:extLst>
      <p:ext uri="{BB962C8B-B14F-4D97-AF65-F5344CB8AC3E}">
        <p14:creationId xmlns:p14="http://schemas.microsoft.com/office/powerpoint/2010/main" val="157007672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5.png>
</file>

<file path=ppt/media/image46.png>
</file>

<file path=ppt/media/image47.png>
</file>

<file path=ppt/media/image48.png>
</file>

<file path=ppt/media/image49.png>
</file>

<file path=ppt/media/image5.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b="0" i="0">
                <a:latin typeface="Helvetica Regular" charset="0"/>
              </a:defRPr>
            </a:lvl1pPr>
          </a:lstStyle>
          <a:p>
            <a:endParaRPr lang="en-US" dirty="0"/>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b="0" i="0">
                <a:latin typeface="Helvetica Regular" charset="0"/>
              </a:defRPr>
            </a:lvl1pPr>
          </a:lstStyle>
          <a:p>
            <a:fld id="{E7F3A0D5-E9AF-4B44-8B89-BAB2B2CD0CCD}" type="datetimeFigureOut">
              <a:rPr lang="en-US" smtClean="0"/>
              <a:pPr/>
              <a:t>1/11/23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Helvetic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Helvetica Regular" charset="0"/>
              </a:defRPr>
            </a:lvl1pPr>
          </a:lstStyle>
          <a:p>
            <a:fld id="{39297335-E23B-0545-8DFE-98A3B1147F8C}" type="slidenum">
              <a:rPr lang="en-US" smtClean="0"/>
              <a:pPr/>
              <a:t>‹#›</a:t>
            </a:fld>
            <a:endParaRPr lang="en-US" dirty="0"/>
          </a:p>
        </p:txBody>
      </p:sp>
    </p:spTree>
    <p:extLst>
      <p:ext uri="{BB962C8B-B14F-4D97-AF65-F5344CB8AC3E}">
        <p14:creationId xmlns:p14="http://schemas.microsoft.com/office/powerpoint/2010/main" val="1814283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Helvetica Regular" charset="0"/>
        <a:ea typeface="+mn-ea"/>
        <a:cs typeface="+mn-cs"/>
      </a:defRPr>
    </a:lvl1pPr>
    <a:lvl2pPr marL="457200" algn="l" defTabSz="914400" rtl="0" eaLnBrk="1" latinLnBrk="0" hangingPunct="1">
      <a:defRPr sz="1200" b="0" i="0" kern="1200">
        <a:solidFill>
          <a:schemeClr val="tx1"/>
        </a:solidFill>
        <a:latin typeface="Helvetica Regular" charset="0"/>
        <a:ea typeface="+mn-ea"/>
        <a:cs typeface="+mn-cs"/>
      </a:defRPr>
    </a:lvl2pPr>
    <a:lvl3pPr marL="914400" algn="l" defTabSz="914400" rtl="0" eaLnBrk="1" latinLnBrk="0" hangingPunct="1">
      <a:defRPr sz="1200" b="0" i="0" kern="1200">
        <a:solidFill>
          <a:schemeClr val="tx1"/>
        </a:solidFill>
        <a:latin typeface="Helvetica Regular" charset="0"/>
        <a:ea typeface="+mn-ea"/>
        <a:cs typeface="+mn-cs"/>
      </a:defRPr>
    </a:lvl3pPr>
    <a:lvl4pPr marL="1371600" algn="l" defTabSz="914400" rtl="0" eaLnBrk="1" latinLnBrk="0" hangingPunct="1">
      <a:defRPr sz="1200" b="0" i="0" kern="1200">
        <a:solidFill>
          <a:schemeClr val="tx1"/>
        </a:solidFill>
        <a:latin typeface="Helvetica Regular" charset="0"/>
        <a:ea typeface="+mn-ea"/>
        <a:cs typeface="+mn-cs"/>
      </a:defRPr>
    </a:lvl4pPr>
    <a:lvl5pPr marL="1828800" algn="l" defTabSz="914400" rtl="0" eaLnBrk="1" latinLnBrk="0" hangingPunct="1">
      <a:defRPr sz="1200" b="0" i="0" kern="1200">
        <a:solidFill>
          <a:schemeClr val="tx1"/>
        </a:solidFill>
        <a:latin typeface="Helvetica Regular"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t>1</a:t>
            </a:fld>
            <a:endParaRPr lang="en-US"/>
          </a:p>
        </p:txBody>
      </p:sp>
    </p:spTree>
    <p:extLst>
      <p:ext uri="{BB962C8B-B14F-4D97-AF65-F5344CB8AC3E}">
        <p14:creationId xmlns:p14="http://schemas.microsoft.com/office/powerpoint/2010/main" val="21263462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4"/>
                </a:solidFill>
                <a:effectLst/>
                <a:latin typeface="Roboto" panose="02000000000000000000" pitchFamily="2" charset="0"/>
              </a:rPr>
              <a:t>The general rule is: "Block what you can, randomize what you cannot." </a:t>
            </a:r>
            <a:r>
              <a:rPr lang="en-US" b="1" i="0" dirty="0">
                <a:solidFill>
                  <a:srgbClr val="202124"/>
                </a:solidFill>
                <a:effectLst/>
                <a:latin typeface="Roboto" panose="02000000000000000000" pitchFamily="2" charset="0"/>
              </a:rPr>
              <a:t>Blocking is used to remove the effects of a few of the most important nuisance variables</a:t>
            </a:r>
            <a:r>
              <a:rPr lang="en-US" b="0" i="0" dirty="0">
                <a:solidFill>
                  <a:srgbClr val="202124"/>
                </a:solidFill>
                <a:effectLst/>
                <a:latin typeface="Roboto" panose="02000000000000000000" pitchFamily="2" charset="0"/>
              </a:rPr>
              <a:t>. Randomization is then used to reduce the contaminating effects of the remaining nuisance variables.</a:t>
            </a:r>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62</a:t>
            </a:fld>
            <a:endParaRPr lang="en-US" dirty="0"/>
          </a:p>
        </p:txBody>
      </p:sp>
    </p:spTree>
    <p:extLst>
      <p:ext uri="{BB962C8B-B14F-4D97-AF65-F5344CB8AC3E}">
        <p14:creationId xmlns:p14="http://schemas.microsoft.com/office/powerpoint/2010/main" val="528105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dirty="0"/>
              <a:t>https://</a:t>
            </a:r>
            <a:r>
              <a:rPr lang="en-US" dirty="0" err="1"/>
              <a:t>www.fiosgenomics.com</a:t>
            </a:r>
            <a:r>
              <a:rPr lang="en-US" dirty="0"/>
              <a:t>/experimental-design/</a:t>
            </a:r>
          </a:p>
          <a:p>
            <a:pPr>
              <a:lnSpc>
                <a:spcPct val="150000"/>
              </a:lnSpc>
            </a:pPr>
            <a:endParaRPr lang="en-US" dirty="0">
              <a:latin typeface="Helvetica Neue Light" panose="02000403000000020004" pitchFamily="2" charset="0"/>
              <a:ea typeface="Helvetica Neue Light" panose="02000403000000020004" pitchFamily="2" charset="0"/>
            </a:endParaRPr>
          </a:p>
          <a:p>
            <a:pPr>
              <a:lnSpc>
                <a:spcPct val="150000"/>
              </a:lnSpc>
            </a:pPr>
            <a:r>
              <a:rPr lang="en-US" dirty="0">
                <a:latin typeface="Helvetica Neue Light" panose="02000403000000020004" pitchFamily="2" charset="0"/>
                <a:ea typeface="Helvetica Neue Light" panose="02000403000000020004" pitchFamily="2" charset="0"/>
              </a:rPr>
              <a:t>Control for systematic bias (error): </a:t>
            </a:r>
          </a:p>
          <a:p>
            <a:pPr>
              <a:lnSpc>
                <a:spcPct val="150000"/>
              </a:lnSpc>
            </a:pPr>
            <a:endParaRPr lang="en-US" dirty="0">
              <a:latin typeface="Helvetica Neue Light" panose="02000403000000020004" pitchFamily="2" charset="0"/>
              <a:ea typeface="Helvetica Neue Light" panose="02000403000000020004" pitchFamily="2" charset="0"/>
            </a:endParaRPr>
          </a:p>
          <a:p>
            <a:pPr>
              <a:lnSpc>
                <a:spcPct val="150000"/>
              </a:lnSpc>
            </a:pPr>
            <a:r>
              <a:rPr lang="en-US" dirty="0">
                <a:latin typeface="Helvetica Neue Light" panose="02000403000000020004" pitchFamily="2" charset="0"/>
                <a:ea typeface="Helvetica Neue Light" panose="02000403000000020004" pitchFamily="2" charset="0"/>
              </a:rPr>
              <a:t>Distribute the biological groups systematically in a balanced fashion: for two groups of equal size, every second from each group </a:t>
            </a:r>
          </a:p>
          <a:p>
            <a:pPr>
              <a:lnSpc>
                <a:spcPct val="150000"/>
              </a:lnSpc>
            </a:pPr>
            <a:endParaRPr lang="en-US" dirty="0">
              <a:latin typeface="Helvetica Neue Light" panose="02000403000000020004" pitchFamily="2" charset="0"/>
              <a:ea typeface="Helvetica Neue Light" panose="02000403000000020004" pitchFamily="2" charset="0"/>
            </a:endParaRPr>
          </a:p>
          <a:p>
            <a:pPr>
              <a:lnSpc>
                <a:spcPct val="150000"/>
              </a:lnSpc>
            </a:pPr>
            <a:r>
              <a:rPr lang="en-US" dirty="0">
                <a:latin typeface="Helvetica Neue Light" panose="02000403000000020004" pitchFamily="2" charset="0"/>
                <a:ea typeface="Helvetica Neue Light" panose="02000403000000020004" pitchFamily="2" charset="0"/>
              </a:rPr>
              <a:t>Divide it into roughly equal size batches limited by your capacity for the step </a:t>
            </a:r>
          </a:p>
          <a:p>
            <a:pPr>
              <a:lnSpc>
                <a:spcPct val="150000"/>
              </a:lnSpc>
            </a:pPr>
            <a:endParaRPr lang="en-US" dirty="0">
              <a:latin typeface="Helvetica Neue Light" panose="02000403000000020004" pitchFamily="2" charset="0"/>
              <a:ea typeface="Helvetica Neue Light" panose="02000403000000020004" pitchFamily="2" charset="0"/>
            </a:endParaRPr>
          </a:p>
          <a:p>
            <a:pPr>
              <a:lnSpc>
                <a:spcPct val="150000"/>
              </a:lnSpc>
            </a:pPr>
            <a:r>
              <a:rPr lang="en-US" dirty="0">
                <a:latin typeface="Helvetica Neue Light" panose="02000403000000020004" pitchFamily="2" charset="0"/>
                <a:ea typeface="Helvetica Neue Light" panose="02000403000000020004" pitchFamily="2" charset="0"/>
              </a:rPr>
              <a:t>Tip: </a:t>
            </a:r>
            <a:r>
              <a:rPr lang="en-US" dirty="0" err="1">
                <a:latin typeface="Helvetica Neue Light" panose="02000403000000020004" pitchFamily="2" charset="0"/>
                <a:ea typeface="Helvetica Neue Light" panose="02000403000000020004" pitchFamily="2" charset="0"/>
              </a:rPr>
              <a:t>colour</a:t>
            </a:r>
            <a:r>
              <a:rPr lang="en-US" dirty="0">
                <a:latin typeface="Helvetica Neue Light" panose="02000403000000020004" pitchFamily="2" charset="0"/>
                <a:ea typeface="Helvetica Neue Light" panose="02000403000000020004" pitchFamily="2" charset="0"/>
              </a:rPr>
              <a:t> code the sample names by biological group and the column next to it by batch</a:t>
            </a:r>
          </a:p>
          <a:p>
            <a:pPr>
              <a:lnSpc>
                <a:spcPct val="150000"/>
              </a:lnSpc>
            </a:pPr>
            <a:endParaRPr lang="en-US" dirty="0">
              <a:latin typeface="Helvetica Neue Light" panose="02000403000000020004" pitchFamily="2" charset="0"/>
              <a:ea typeface="Helvetica Neue Light" panose="02000403000000020004" pitchFamily="2" charset="0"/>
            </a:endParaRPr>
          </a:p>
          <a:p>
            <a:pPr>
              <a:lnSpc>
                <a:spcPct val="150000"/>
              </a:lnSpc>
            </a:pPr>
            <a:r>
              <a:rPr lang="en-US" dirty="0">
                <a:latin typeface="Helvetica Neue Light" panose="02000403000000020004" pitchFamily="2" charset="0"/>
                <a:ea typeface="Helvetica Neue Light" panose="02000403000000020004" pitchFamily="2" charset="0"/>
              </a:rPr>
              <a:t>Randomization and balancing with respect to biology of interest: Possible to separate technical variation from biological variation</a:t>
            </a:r>
          </a:p>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63</a:t>
            </a:fld>
            <a:endParaRPr lang="en-US" dirty="0"/>
          </a:p>
        </p:txBody>
      </p:sp>
    </p:spTree>
    <p:extLst>
      <p:ext uri="{BB962C8B-B14F-4D97-AF65-F5344CB8AC3E}">
        <p14:creationId xmlns:p14="http://schemas.microsoft.com/office/powerpoint/2010/main" val="19928301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64</a:t>
            </a:fld>
            <a:endParaRPr lang="en-US" dirty="0"/>
          </a:p>
        </p:txBody>
      </p:sp>
    </p:spTree>
    <p:extLst>
      <p:ext uri="{BB962C8B-B14F-4D97-AF65-F5344CB8AC3E}">
        <p14:creationId xmlns:p14="http://schemas.microsoft.com/office/powerpoint/2010/main" val="8582005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67</a:t>
            </a:fld>
            <a:endParaRPr lang="en-US" dirty="0"/>
          </a:p>
        </p:txBody>
      </p:sp>
    </p:spTree>
    <p:extLst>
      <p:ext uri="{BB962C8B-B14F-4D97-AF65-F5344CB8AC3E}">
        <p14:creationId xmlns:p14="http://schemas.microsoft.com/office/powerpoint/2010/main" val="9740210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68</a:t>
            </a:fld>
            <a:endParaRPr lang="en-US" dirty="0"/>
          </a:p>
        </p:txBody>
      </p:sp>
    </p:spTree>
    <p:extLst>
      <p:ext uri="{BB962C8B-B14F-4D97-AF65-F5344CB8AC3E}">
        <p14:creationId xmlns:p14="http://schemas.microsoft.com/office/powerpoint/2010/main" val="29886337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Suggested reading: </a:t>
            </a:r>
            <a:r>
              <a:rPr lang="en-US" sz="1200" dirty="0"/>
              <a:t>Stephen M.. 2016. Seven Pillars of Statistical Wisdom. Harvard University Press</a:t>
            </a:r>
          </a:p>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79</a:t>
            </a:fld>
            <a:endParaRPr lang="en-US" dirty="0"/>
          </a:p>
        </p:txBody>
      </p:sp>
    </p:spTree>
    <p:extLst>
      <p:ext uri="{BB962C8B-B14F-4D97-AF65-F5344CB8AC3E}">
        <p14:creationId xmlns:p14="http://schemas.microsoft.com/office/powerpoint/2010/main" val="6175375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t>81</a:t>
            </a:fld>
            <a:endParaRPr lang="en-US"/>
          </a:p>
        </p:txBody>
      </p:sp>
    </p:spTree>
    <p:extLst>
      <p:ext uri="{BB962C8B-B14F-4D97-AF65-F5344CB8AC3E}">
        <p14:creationId xmlns:p14="http://schemas.microsoft.com/office/powerpoint/2010/main" val="798496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dirty="0"/>
          </a:p>
        </p:txBody>
      </p:sp>
      <p:sp>
        <p:nvSpPr>
          <p:cNvPr id="4" name="Slide Number Placeholder 3"/>
          <p:cNvSpPr>
            <a:spLocks noGrp="1"/>
          </p:cNvSpPr>
          <p:nvPr>
            <p:ph type="sldNum" sz="quarter" idx="10"/>
          </p:nvPr>
        </p:nvSpPr>
        <p:spPr/>
        <p:txBody>
          <a:bodyPr/>
          <a:lstStyle/>
          <a:p>
            <a:fld id="{39297335-E23B-0545-8DFE-98A3B1147F8C}" type="slidenum">
              <a:rPr lang="en-US" smtClean="0"/>
              <a:t>2</a:t>
            </a:fld>
            <a:endParaRPr lang="en-US"/>
          </a:p>
        </p:txBody>
      </p:sp>
    </p:spTree>
    <p:extLst>
      <p:ext uri="{BB962C8B-B14F-4D97-AF65-F5344CB8AC3E}">
        <p14:creationId xmlns:p14="http://schemas.microsoft.com/office/powerpoint/2010/main" val="421198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22</a:t>
            </a:fld>
            <a:endParaRPr lang="en-US" dirty="0"/>
          </a:p>
        </p:txBody>
      </p:sp>
    </p:spTree>
    <p:extLst>
      <p:ext uri="{BB962C8B-B14F-4D97-AF65-F5344CB8AC3E}">
        <p14:creationId xmlns:p14="http://schemas.microsoft.com/office/powerpoint/2010/main" val="17034523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23</a:t>
            </a:fld>
            <a:endParaRPr lang="en-US" dirty="0"/>
          </a:p>
        </p:txBody>
      </p:sp>
    </p:spTree>
    <p:extLst>
      <p:ext uri="{BB962C8B-B14F-4D97-AF65-F5344CB8AC3E}">
        <p14:creationId xmlns:p14="http://schemas.microsoft.com/office/powerpoint/2010/main" val="28088139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24</a:t>
            </a:fld>
            <a:endParaRPr lang="en-US" dirty="0"/>
          </a:p>
        </p:txBody>
      </p:sp>
    </p:spTree>
    <p:extLst>
      <p:ext uri="{BB962C8B-B14F-4D97-AF65-F5344CB8AC3E}">
        <p14:creationId xmlns:p14="http://schemas.microsoft.com/office/powerpoint/2010/main" val="2855711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27</a:t>
            </a:fld>
            <a:endParaRPr lang="en-US" dirty="0"/>
          </a:p>
        </p:txBody>
      </p:sp>
    </p:spTree>
    <p:extLst>
      <p:ext uri="{BB962C8B-B14F-4D97-AF65-F5344CB8AC3E}">
        <p14:creationId xmlns:p14="http://schemas.microsoft.com/office/powerpoint/2010/main" val="36995007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28</a:t>
            </a:fld>
            <a:endParaRPr lang="en-US" dirty="0"/>
          </a:p>
        </p:txBody>
      </p:sp>
    </p:spTree>
    <p:extLst>
      <p:ext uri="{BB962C8B-B14F-4D97-AF65-F5344CB8AC3E}">
        <p14:creationId xmlns:p14="http://schemas.microsoft.com/office/powerpoint/2010/main" val="33897958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 more about replicates and </a:t>
            </a:r>
            <a:r>
              <a:rPr lang="en-US" dirty="0" err="1"/>
              <a:t>repeats:https</a:t>
            </a:r>
            <a:r>
              <a:rPr lang="en-US" dirty="0"/>
              <a:t>://</a:t>
            </a:r>
            <a:r>
              <a:rPr lang="en-US" dirty="0" err="1"/>
              <a:t>support.minitab.com</a:t>
            </a:r>
            <a:r>
              <a:rPr lang="en-US" dirty="0"/>
              <a:t>/</a:t>
            </a:r>
            <a:r>
              <a:rPr lang="en-US" dirty="0" err="1"/>
              <a:t>en</a:t>
            </a:r>
            <a:r>
              <a:rPr lang="en-US" dirty="0"/>
              <a:t>-us/</a:t>
            </a:r>
            <a:r>
              <a:rPr lang="en-US" dirty="0" err="1"/>
              <a:t>minitab</a:t>
            </a:r>
            <a:r>
              <a:rPr lang="en-US" dirty="0"/>
              <a:t>/18/help-and-how-to/modeling-statistics/doe/supporting-topics/basics/replicates-and-repeats-in-designed-experiments/</a:t>
            </a:r>
          </a:p>
        </p:txBody>
      </p:sp>
      <p:sp>
        <p:nvSpPr>
          <p:cNvPr id="4" name="Slide Number Placeholder 3"/>
          <p:cNvSpPr>
            <a:spLocks noGrp="1"/>
          </p:cNvSpPr>
          <p:nvPr>
            <p:ph type="sldNum" sz="quarter" idx="5"/>
          </p:nvPr>
        </p:nvSpPr>
        <p:spPr/>
        <p:txBody>
          <a:bodyPr/>
          <a:lstStyle/>
          <a:p>
            <a:fld id="{39297335-E23B-0545-8DFE-98A3B1147F8C}" type="slidenum">
              <a:rPr lang="en-US" smtClean="0"/>
              <a:pPr/>
              <a:t>29</a:t>
            </a:fld>
            <a:endParaRPr lang="en-US" dirty="0"/>
          </a:p>
        </p:txBody>
      </p:sp>
    </p:spTree>
    <p:extLst>
      <p:ext uri="{BB962C8B-B14F-4D97-AF65-F5344CB8AC3E}">
        <p14:creationId xmlns:p14="http://schemas.microsoft.com/office/powerpoint/2010/main" val="26326931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57</a:t>
            </a:fld>
            <a:endParaRPr lang="en-US" dirty="0"/>
          </a:p>
        </p:txBody>
      </p:sp>
    </p:spTree>
    <p:extLst>
      <p:ext uri="{BB962C8B-B14F-4D97-AF65-F5344CB8AC3E}">
        <p14:creationId xmlns:p14="http://schemas.microsoft.com/office/powerpoint/2010/main" val="219808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002A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Helvetica Regular" charset="0"/>
            </a:endParaRPr>
          </a:p>
        </p:txBody>
      </p:sp>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rgbClr val="CD28A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2A40"/>
                </a:solidFill>
              </a:defRPr>
            </a:lvl1pPr>
          </a:lstStyle>
          <a:p>
            <a:r>
              <a:rPr lang="en-US"/>
              <a:t>Click to edit Master title style</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rgbClr val="002A40"/>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rgbClr val="CD28A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480" y="-20208"/>
            <a:ext cx="12252960" cy="6898417"/>
          </a:xfrm>
          <a:prstGeom prst="rect">
            <a:avLst/>
          </a:prstGeom>
        </p:spPr>
      </p:pic>
      <p:sp>
        <p:nvSpPr>
          <p:cNvPr id="2" name="Title 1"/>
          <p:cNvSpPr>
            <a:spLocks noGrp="1"/>
          </p:cNvSpPr>
          <p:nvPr>
            <p:ph type="title"/>
          </p:nvPr>
        </p:nvSpPr>
        <p:spPr/>
        <p:txBody>
          <a:bodyPr anchor="ctr" anchorCtr="0"/>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3_Title and Conten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855" y="-20208"/>
            <a:ext cx="12245710" cy="6898417"/>
          </a:xfrm>
          <a:prstGeom prst="rect">
            <a:avLst/>
          </a:prstGeom>
        </p:spPr>
      </p:pic>
      <p:sp>
        <p:nvSpPr>
          <p:cNvPr id="2" name="Title 1"/>
          <p:cNvSpPr>
            <a:spLocks noGrp="1"/>
          </p:cNvSpPr>
          <p:nvPr>
            <p:ph type="title"/>
          </p:nvPr>
        </p:nvSpPr>
        <p:spPr/>
        <p:txBody>
          <a:bodyPr anchor="ctr" anchorCtr="0"/>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rgbClr val="002A40"/>
                </a:solidFill>
              </a:defRPr>
            </a:lvl1pPr>
            <a:lvl2pPr>
              <a:defRPr>
                <a:solidFill>
                  <a:srgbClr val="002A40"/>
                </a:solidFill>
              </a:defRPr>
            </a:lvl2pPr>
            <a:lvl3pPr>
              <a:defRPr>
                <a:solidFill>
                  <a:srgbClr val="002A40"/>
                </a:solidFill>
              </a:defRPr>
            </a:lvl3pPr>
            <a:lvl4pPr>
              <a:defRPr>
                <a:solidFill>
                  <a:srgbClr val="002A40"/>
                </a:solidFill>
              </a:defRPr>
            </a:lvl4pPr>
            <a:lvl5pPr>
              <a:defRPr>
                <a:solidFill>
                  <a:srgbClr val="002A4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chorCtr="0"/>
          <a:lstStyle/>
          <a:p>
            <a:r>
              <a:rPr lang="en-US"/>
              <a:t>Click to edit Master title style</a:t>
            </a:r>
            <a:endParaRPr lang="en-US" dirty="0"/>
          </a:p>
        </p:txBody>
      </p:sp>
      <p:sp>
        <p:nvSpPr>
          <p:cNvPr id="3" name="Content Placeholder 2"/>
          <p:cNvSpPr>
            <a:spLocks noGrp="1"/>
          </p:cNvSpPr>
          <p:nvPr>
            <p:ph idx="1"/>
          </p:nvPr>
        </p:nvSpPr>
        <p:spPr/>
        <p:txBody>
          <a:bodyPr/>
          <a:lstStyle>
            <a:lvl1pPr marL="0" indent="0">
              <a:buFontTx/>
              <a:buNone/>
              <a:defRPr>
                <a:solidFill>
                  <a:srgbClr val="CD28A3"/>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rgbClr val="002A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Helvetica Regular" charset="0"/>
            </a:endParaRPr>
          </a:p>
        </p:txBody>
      </p:sp>
      <p:sp>
        <p:nvSpPr>
          <p:cNvPr id="2" name="Title 1"/>
          <p:cNvSpPr>
            <a:spLocks noGrp="1"/>
          </p:cNvSpPr>
          <p:nvPr>
            <p:ph type="title"/>
          </p:nvPr>
        </p:nvSpPr>
        <p:spPr/>
        <p:txBody>
          <a:bodyPr anchor="ctr" anchorCtr="0"/>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marL="0" indent="0">
              <a:buFontTx/>
              <a:buNone/>
              <a:defRPr>
                <a:solidFill>
                  <a:srgbClr val="CD28A3"/>
                </a:solidFill>
              </a:defRPr>
            </a:lvl1pPr>
            <a:lvl2pPr marL="457200" indent="0">
              <a:buFontTx/>
              <a:buNone/>
              <a:defRPr>
                <a:solidFill>
                  <a:schemeClr val="bg1"/>
                </a:solidFill>
              </a:defRPr>
            </a:lvl2pPr>
            <a:lvl3pPr marL="914400" indent="0">
              <a:buFontTx/>
              <a:buNone/>
              <a:defRPr>
                <a:solidFill>
                  <a:schemeClr val="bg1"/>
                </a:solidFill>
              </a:defRPr>
            </a:lvl3pPr>
            <a:lvl4pPr marL="1371600" indent="0">
              <a:buFontTx/>
              <a:buNone/>
              <a:defRPr>
                <a:solidFill>
                  <a:schemeClr val="bg1"/>
                </a:solidFill>
              </a:defRPr>
            </a:lvl4pPr>
            <a:lvl5pPr marL="1828800" indent="0">
              <a:buFontTx/>
              <a:buNone/>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rgbClr val="002A40"/>
                </a:solidFill>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825625"/>
            <a:ext cx="5181600" cy="4351338"/>
          </a:xfrm>
        </p:spPr>
        <p:txBody>
          <a:bodyPr/>
          <a:lstStyle>
            <a:lvl1pPr>
              <a:defRPr>
                <a:solidFill>
                  <a:srgbClr val="002A40"/>
                </a:solidFill>
              </a:defRPr>
            </a:lvl1pPr>
            <a:lvl2pPr>
              <a:defRPr>
                <a:solidFill>
                  <a:srgbClr val="002A40"/>
                </a:solidFill>
              </a:defRPr>
            </a:lvl2pPr>
            <a:lvl3pPr>
              <a:defRPr>
                <a:solidFill>
                  <a:srgbClr val="002A40"/>
                </a:solidFill>
              </a:defRPr>
            </a:lvl3pPr>
            <a:lvl4pPr>
              <a:defRPr>
                <a:solidFill>
                  <a:srgbClr val="002A40"/>
                </a:solidFill>
              </a:defRPr>
            </a:lvl4pPr>
            <a:lvl5pPr>
              <a:defRPr>
                <a:solidFill>
                  <a:srgbClr val="002A4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a:solidFill>
                  <a:srgbClr val="002A40"/>
                </a:solidFill>
              </a:defRPr>
            </a:lvl1pPr>
            <a:lvl2pPr>
              <a:defRPr>
                <a:solidFill>
                  <a:srgbClr val="002A40"/>
                </a:solidFill>
              </a:defRPr>
            </a:lvl2pPr>
            <a:lvl3pPr>
              <a:defRPr>
                <a:solidFill>
                  <a:srgbClr val="002A40"/>
                </a:solidFill>
              </a:defRPr>
            </a:lvl3pPr>
            <a:lvl4pPr>
              <a:defRPr>
                <a:solidFill>
                  <a:srgbClr val="002A40"/>
                </a:solidFill>
              </a:defRPr>
            </a:lvl4pPr>
            <a:lvl5pPr>
              <a:defRPr>
                <a:solidFill>
                  <a:srgbClr val="002A4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p:nvPr>
        </p:nvSpPr>
        <p:spPr>
          <a:xfrm>
            <a:off x="838200" y="365125"/>
            <a:ext cx="10515600" cy="1325563"/>
          </a:xfrm>
        </p:spPr>
        <p:txBody>
          <a:bodyPr anchor="ctr" anchorCtr="0"/>
          <a:lstStyle>
            <a:lvl1pPr>
              <a:defRPr>
                <a:solidFill>
                  <a:srgbClr val="002A40"/>
                </a:solidFill>
              </a:defRPr>
            </a:lvl1pPr>
          </a:lstStyle>
          <a:p>
            <a:r>
              <a:rPr lang="en-US" dirty="0"/>
              <a:t>Click to edit Master title style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a:solidFill>
                  <a:srgbClr val="002A40"/>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solidFill>
                  <a:srgbClr val="002A4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solidFill>
                  <a:srgbClr val="002A40"/>
                </a:solidFill>
              </a:defRPr>
            </a:lvl1pPr>
            <a:lvl2pPr>
              <a:defRPr>
                <a:solidFill>
                  <a:srgbClr val="002A40"/>
                </a:solidFill>
              </a:defRPr>
            </a:lvl2pPr>
            <a:lvl3pPr>
              <a:defRPr>
                <a:solidFill>
                  <a:srgbClr val="002A40"/>
                </a:solidFill>
              </a:defRPr>
            </a:lvl3pPr>
            <a:lvl4pPr>
              <a:defRPr>
                <a:solidFill>
                  <a:srgbClr val="002A40"/>
                </a:solidFill>
              </a:defRPr>
            </a:lvl4pPr>
            <a:lvl5pPr>
              <a:defRPr>
                <a:solidFill>
                  <a:srgbClr val="002A4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solidFill>
                  <a:srgbClr val="002A4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solidFill>
                  <a:srgbClr val="002A40"/>
                </a:solidFill>
              </a:defRPr>
            </a:lvl1pPr>
            <a:lvl2pPr>
              <a:defRPr>
                <a:solidFill>
                  <a:srgbClr val="002A40"/>
                </a:solidFill>
              </a:defRPr>
            </a:lvl2pPr>
            <a:lvl3pPr>
              <a:defRPr>
                <a:solidFill>
                  <a:srgbClr val="002A40"/>
                </a:solidFill>
              </a:defRPr>
            </a:lvl3pPr>
            <a:lvl4pPr>
              <a:defRPr>
                <a:solidFill>
                  <a:srgbClr val="002A40"/>
                </a:solidFill>
              </a:defRPr>
            </a:lvl4pPr>
            <a:lvl5pPr>
              <a:defRPr>
                <a:solidFill>
                  <a:srgbClr val="002A4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723207"/>
            <a:ext cx="10515600" cy="609398"/>
          </a:xfrm>
          <a:prstGeom prst="rect">
            <a:avLst/>
          </a:prstGeom>
        </p:spPr>
        <p:txBody>
          <a:bodyPr vert="horz" lIns="0" tIns="0" rIns="0" bIns="0" rtlCol="0" anchor="ctr">
            <a:spAutoFit/>
          </a:bodyPr>
          <a:lstStyle/>
          <a:p>
            <a:r>
              <a:rPr lang="en-US" dirty="0"/>
              <a:t>Click to edit Master title style</a:t>
            </a:r>
          </a:p>
        </p:txBody>
      </p:sp>
      <p:sp>
        <p:nvSpPr>
          <p:cNvPr id="3" name="Text Placeholder 2"/>
          <p:cNvSpPr>
            <a:spLocks noGrp="1"/>
          </p:cNvSpPr>
          <p:nvPr>
            <p:ph type="body" idx="1"/>
          </p:nvPr>
        </p:nvSpPr>
        <p:spPr>
          <a:xfrm>
            <a:off x="838200" y="1825625"/>
            <a:ext cx="10515600" cy="1752275"/>
          </a:xfrm>
          <a:prstGeom prst="rect">
            <a:avLst/>
          </a:prstGeom>
        </p:spPr>
        <p:txBody>
          <a:bodyPr vert="horz"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40038607"/>
      </p:ext>
    </p:extLst>
  </p:cSld>
  <p:clrMap bg1="lt1" tx1="dk1" bg2="lt2" tx2="dk2" accent1="accent1" accent2="accent2" accent3="accent3" accent4="accent4" accent5="accent5" accent6="accent6" hlink="hlink" folHlink="folHlink"/>
  <p:sldLayoutIdLst>
    <p:sldLayoutId id="2147483757" r:id="rId1"/>
    <p:sldLayoutId id="2147483769" r:id="rId2"/>
    <p:sldLayoutId id="2147483758" r:id="rId3"/>
    <p:sldLayoutId id="2147483771" r:id="rId4"/>
    <p:sldLayoutId id="2147483768" r:id="rId5"/>
    <p:sldLayoutId id="2147483770"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Lst>
  <p:txStyles>
    <p:title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7" Type="http://schemas.openxmlformats.org/officeDocument/2006/relationships/image" Target="../media/image14.png"/><Relationship Id="rId2" Type="http://schemas.openxmlformats.org/officeDocument/2006/relationships/image" Target="../media/image10.jpg"/><Relationship Id="rId1" Type="http://schemas.openxmlformats.org/officeDocument/2006/relationships/slideLayout" Target="../slideLayouts/slideLayout10.xml"/><Relationship Id="rId6" Type="http://schemas.microsoft.com/office/2007/relationships/hdphoto" Target="../media/hdphoto1.wdp"/><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7" Type="http://schemas.openxmlformats.org/officeDocument/2006/relationships/image" Target="../media/image14.png"/><Relationship Id="rId2" Type="http://schemas.openxmlformats.org/officeDocument/2006/relationships/image" Target="../media/image10.jpg"/><Relationship Id="rId1" Type="http://schemas.openxmlformats.org/officeDocument/2006/relationships/slideLayout" Target="../slideLayouts/slideLayout10.xml"/><Relationship Id="rId6" Type="http://schemas.microsoft.com/office/2007/relationships/hdphoto" Target="../media/hdphoto1.wdp"/><Relationship Id="rId5" Type="http://schemas.openxmlformats.org/officeDocument/2006/relationships/image" Target="../media/image13.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jpg"/><Relationship Id="rId1" Type="http://schemas.openxmlformats.org/officeDocument/2006/relationships/slideLayout" Target="../slideLayouts/slideLayout1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jpg"/><Relationship Id="rId1" Type="http://schemas.openxmlformats.org/officeDocument/2006/relationships/slideLayout" Target="../slideLayouts/slideLayout11.xml"/><Relationship Id="rId5" Type="http://schemas.openxmlformats.org/officeDocument/2006/relationships/image" Target="../media/image25.png"/><Relationship Id="rId4" Type="http://schemas.openxmlformats.org/officeDocument/2006/relationships/image" Target="../media/image12.png"/></Relationships>
</file>

<file path=ppt/slides/_rels/slide4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4.png"/><Relationship Id="rId1" Type="http://schemas.openxmlformats.org/officeDocument/2006/relationships/slideLayout" Target="../slideLayouts/slideLayout11.xml"/><Relationship Id="rId4" Type="http://schemas.openxmlformats.org/officeDocument/2006/relationships/image" Target="../media/image12.png"/></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3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1.xml"/><Relationship Id="rId4" Type="http://schemas.openxmlformats.org/officeDocument/2006/relationships/image" Target="../media/image37.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69.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11.xml"/></Relationships>
</file>

<file path=ppt/slides/_rels/slide71.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1.xml"/></Relationships>
</file>

<file path=ppt/slides/_rels/slide73.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1.xml"/></Relationships>
</file>

<file path=ppt/slides/_rels/slide74.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11.xml"/></Relationships>
</file>

<file path=ppt/slides/_rels/slide7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3" Type="http://schemas.openxmlformats.org/officeDocument/2006/relationships/hyperlink" Target="mailto:michela.traglia@gladstone.ucsf.edu"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hyperlink" Target="mailto:reuben.thomas@gladstone.ucsf.edu"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ladstone.org/events?series=responsible-conduct-of-research" TargetMode="External"/><Relationship Id="rId2" Type="http://schemas.openxmlformats.org/officeDocument/2006/relationships/image" Target="../media/image6.emf"/><Relationship Id="rId1" Type="http://schemas.openxmlformats.org/officeDocument/2006/relationships/slideLayout" Target="../slideLayouts/slideLayout4.xml"/><Relationship Id="rId4" Type="http://schemas.openxmlformats.org/officeDocument/2006/relationships/hyperlink" Target="https://rcr.ucsf.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13;p28">
            <a:extLst>
              <a:ext uri="{FF2B5EF4-FFF2-40B4-BE49-F238E27FC236}">
                <a16:creationId xmlns:a16="http://schemas.microsoft.com/office/drawing/2014/main" id="{3AD74794-0160-0C4C-B1BA-15B6136BAAC6}"/>
              </a:ext>
            </a:extLst>
          </p:cNvPr>
          <p:cNvSpPr txBox="1">
            <a:spLocks/>
          </p:cNvSpPr>
          <p:nvPr/>
        </p:nvSpPr>
        <p:spPr>
          <a:xfrm>
            <a:off x="1524000" y="2061472"/>
            <a:ext cx="9144000" cy="1367528"/>
          </a:xfrm>
          <a:prstGeom prst="rect">
            <a:avLst/>
          </a:prstGeom>
          <a:noFill/>
          <a:ln>
            <a:noFill/>
          </a:ln>
        </p:spPr>
        <p:txBody>
          <a:bodyPr spcFirstLastPara="1" vert="horz" wrap="square" lIns="0" tIns="0" rIns="0" bIns="0" rtlCol="0" anchor="b" anchorCtr="0">
            <a:noAutofit/>
          </a:bodyPr>
          <a:lstStyle>
            <a:lvl1pPr algn="l" defTabSz="914400" rtl="0" eaLnBrk="1" latinLnBrk="0" hangingPunct="1">
              <a:lnSpc>
                <a:spcPct val="90000"/>
              </a:lnSpc>
              <a:spcBef>
                <a:spcPct val="0"/>
              </a:spcBef>
              <a:buNone/>
              <a:defRPr sz="4400" b="1" i="0" kern="1200">
                <a:solidFill>
                  <a:schemeClr val="bg1"/>
                </a:solidFill>
                <a:latin typeface="Helvetica" charset="0"/>
                <a:ea typeface="Helvetica" charset="0"/>
                <a:cs typeface="Helvetica" charset="0"/>
              </a:defRPr>
            </a:lvl1pPr>
          </a:lstStyle>
          <a:p>
            <a:pPr algn="ctr">
              <a:spcBef>
                <a:spcPts val="0"/>
              </a:spcBef>
              <a:buClr>
                <a:schemeClr val="lt1"/>
              </a:buClr>
              <a:buSzPts val="6000"/>
            </a:pPr>
            <a:r>
              <a:rPr lang="en-US" sz="5000" b="0" dirty="0">
                <a:latin typeface="Poppins" pitchFamily="2" charset="77"/>
                <a:ea typeface="Helvetica Neue Light" panose="02000403000000020004" pitchFamily="2" charset="0"/>
                <a:cs typeface="Poppins" pitchFamily="2" charset="77"/>
              </a:rPr>
              <a:t>Introduction to statistics, experimental design and hypothesis testing</a:t>
            </a:r>
          </a:p>
        </p:txBody>
      </p:sp>
      <p:sp>
        <p:nvSpPr>
          <p:cNvPr id="5" name="Google Shape;114;p28">
            <a:extLst>
              <a:ext uri="{FF2B5EF4-FFF2-40B4-BE49-F238E27FC236}">
                <a16:creationId xmlns:a16="http://schemas.microsoft.com/office/drawing/2014/main" id="{B20F40DE-BA66-9946-8C93-E088D50C068E}"/>
              </a:ext>
            </a:extLst>
          </p:cNvPr>
          <p:cNvSpPr txBox="1">
            <a:spLocks/>
          </p:cNvSpPr>
          <p:nvPr/>
        </p:nvSpPr>
        <p:spPr>
          <a:xfrm>
            <a:off x="1524000" y="3884879"/>
            <a:ext cx="9144000" cy="1655600"/>
          </a:xfrm>
          <a:prstGeom prst="rect">
            <a:avLst/>
          </a:prstGeom>
          <a:noFill/>
          <a:ln>
            <a:noFill/>
          </a:ln>
        </p:spPr>
        <p:txBody>
          <a:bodyPr spcFirstLastPara="1" vert="horz" wrap="square" lIns="0" tIns="0" rIns="0" bIns="0" rtlCol="0" anchor="t" anchorCtr="0">
            <a:noAutofit/>
          </a:bodyPr>
          <a:lstStyle>
            <a:lvl1pPr marL="0" indent="0" algn="l" defTabSz="914400" rtl="0" eaLnBrk="1" latinLnBrk="0" hangingPunct="1">
              <a:lnSpc>
                <a:spcPct val="90000"/>
              </a:lnSpc>
              <a:spcBef>
                <a:spcPts val="1000"/>
              </a:spcBef>
              <a:buFontTx/>
              <a:buNone/>
              <a:defRPr sz="2800" kern="1200">
                <a:solidFill>
                  <a:schemeClr val="bg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bg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bg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bg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bg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spcBef>
                <a:spcPts val="0"/>
              </a:spcBef>
              <a:buClr>
                <a:schemeClr val="lt1"/>
              </a:buClr>
              <a:buSzPts val="2400"/>
            </a:pPr>
            <a:r>
              <a:rPr lang="en-US" sz="2400" dirty="0">
                <a:latin typeface="Helvetica Neue Light" panose="02000403000000020004" pitchFamily="2" charset="0"/>
                <a:ea typeface="Helvetica Neue Light" panose="02000403000000020004" pitchFamily="2" charset="0"/>
                <a:cs typeface="Poppins" pitchFamily="2" charset="77"/>
              </a:rPr>
              <a:t>Michela </a:t>
            </a:r>
            <a:r>
              <a:rPr lang="en-US" sz="2400" dirty="0" err="1">
                <a:latin typeface="Helvetica Neue Light" panose="02000403000000020004" pitchFamily="2" charset="0"/>
                <a:ea typeface="Helvetica Neue Light" panose="02000403000000020004" pitchFamily="2" charset="0"/>
                <a:cs typeface="Poppins" pitchFamily="2" charset="77"/>
              </a:rPr>
              <a:t>Traglia</a:t>
            </a:r>
            <a:r>
              <a:rPr lang="en-US" sz="2400" dirty="0">
                <a:latin typeface="Helvetica Neue Light" panose="02000403000000020004" pitchFamily="2" charset="0"/>
                <a:ea typeface="Helvetica Neue Light" panose="02000403000000020004" pitchFamily="2" charset="0"/>
                <a:cs typeface="Poppins" pitchFamily="2" charset="77"/>
              </a:rPr>
              <a:t> and Reuben Thomas</a:t>
            </a:r>
          </a:p>
          <a:p>
            <a:pPr algn="ctr">
              <a:lnSpc>
                <a:spcPct val="100000"/>
              </a:lnSpc>
              <a:spcBef>
                <a:spcPts val="0"/>
              </a:spcBef>
              <a:buClr>
                <a:schemeClr val="lt1"/>
              </a:buClr>
              <a:buSzPts val="2400"/>
            </a:pPr>
            <a:endParaRPr lang="en-US" sz="2400" dirty="0">
              <a:latin typeface="Helvetica Neue Light" panose="02000403000000020004" pitchFamily="2" charset="0"/>
              <a:ea typeface="Helvetica Neue Light" panose="02000403000000020004" pitchFamily="2" charset="0"/>
            </a:endParaRPr>
          </a:p>
          <a:p>
            <a:pPr algn="ctr">
              <a:lnSpc>
                <a:spcPct val="100000"/>
              </a:lnSpc>
              <a:spcBef>
                <a:spcPts val="0"/>
              </a:spcBef>
              <a:buClr>
                <a:schemeClr val="lt1"/>
              </a:buClr>
              <a:buSzPts val="2400"/>
            </a:pPr>
            <a:r>
              <a:rPr lang="en-US" sz="2400" dirty="0">
                <a:latin typeface="Helvetica Neue Light" panose="02000403000000020004" pitchFamily="2" charset="0"/>
                <a:ea typeface="Helvetica Neue Light" panose="02000403000000020004" pitchFamily="2" charset="0"/>
              </a:rPr>
              <a:t>Bioinformatics Core, GIDB</a:t>
            </a:r>
          </a:p>
          <a:p>
            <a:pPr algn="ctr">
              <a:lnSpc>
                <a:spcPct val="100000"/>
              </a:lnSpc>
              <a:spcBef>
                <a:spcPts val="0"/>
              </a:spcBef>
              <a:buClr>
                <a:schemeClr val="lt1"/>
              </a:buClr>
              <a:buSzPts val="2400"/>
            </a:pPr>
            <a:r>
              <a:rPr lang="en-US" sz="2400" dirty="0">
                <a:latin typeface="Helvetica Neue Light" panose="02000403000000020004" pitchFamily="2" charset="0"/>
                <a:ea typeface="Helvetica Neue Light" panose="02000403000000020004" pitchFamily="2" charset="0"/>
              </a:rPr>
              <a:t>Gladstone Institutes</a:t>
            </a:r>
          </a:p>
          <a:p>
            <a:pPr algn="ctr">
              <a:lnSpc>
                <a:spcPct val="100000"/>
              </a:lnSpc>
              <a:spcBef>
                <a:spcPts val="0"/>
              </a:spcBef>
              <a:buClr>
                <a:schemeClr val="lt1"/>
              </a:buClr>
              <a:buSzPts val="2100"/>
            </a:pPr>
            <a:endParaRPr lang="en-US" sz="2400" dirty="0">
              <a:latin typeface="Helvetica Neue Light" panose="02000403000000020004" pitchFamily="2" charset="0"/>
              <a:ea typeface="Helvetica Neue Light" panose="02000403000000020004" pitchFamily="2" charset="0"/>
            </a:endParaRPr>
          </a:p>
          <a:p>
            <a:pPr algn="ctr">
              <a:lnSpc>
                <a:spcPct val="100000"/>
              </a:lnSpc>
              <a:spcBef>
                <a:spcPts val="0"/>
              </a:spcBef>
              <a:buClr>
                <a:schemeClr val="lt1"/>
              </a:buClr>
              <a:buSzPts val="2100"/>
            </a:pPr>
            <a:r>
              <a:rPr lang="en-US" sz="2400" dirty="0">
                <a:latin typeface="Helvetica Neue Light" panose="02000403000000020004" pitchFamily="2" charset="0"/>
                <a:ea typeface="Helvetica Neue Light" panose="02000403000000020004" pitchFamily="2" charset="0"/>
              </a:rPr>
              <a:t>January 17, 2023</a:t>
            </a:r>
          </a:p>
          <a:p>
            <a:pPr algn="ctr">
              <a:lnSpc>
                <a:spcPct val="100000"/>
              </a:lnSpc>
              <a:spcBef>
                <a:spcPts val="0"/>
              </a:spcBef>
              <a:buClr>
                <a:schemeClr val="lt1"/>
              </a:buClr>
              <a:buSzPts val="2100"/>
            </a:pPr>
            <a:endParaRPr lang="en-US" sz="2400" dirty="0">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1564053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4DB7E-2E3F-37B8-6328-0F118096236E}"/>
              </a:ext>
            </a:extLst>
          </p:cNvPr>
          <p:cNvSpPr>
            <a:spLocks noGrp="1"/>
          </p:cNvSpPr>
          <p:nvPr>
            <p:ph type="title"/>
          </p:nvPr>
        </p:nvSpPr>
        <p:spPr>
          <a:xfrm>
            <a:off x="180474" y="161733"/>
            <a:ext cx="10515600" cy="609398"/>
          </a:xfrm>
        </p:spPr>
        <p:txBody>
          <a:bodyPr/>
          <a:lstStyle/>
          <a:p>
            <a:r>
              <a:rPr lang="en-US" b="0" dirty="0"/>
              <a:t>What we mean with ‘experimental design’</a:t>
            </a:r>
          </a:p>
        </p:txBody>
      </p:sp>
      <p:sp>
        <p:nvSpPr>
          <p:cNvPr id="3" name="Content Placeholder 2">
            <a:extLst>
              <a:ext uri="{FF2B5EF4-FFF2-40B4-BE49-F238E27FC236}">
                <a16:creationId xmlns:a16="http://schemas.microsoft.com/office/drawing/2014/main" id="{B6F19637-39B5-6AD5-781E-0C15851EB4F1}"/>
              </a:ext>
            </a:extLst>
          </p:cNvPr>
          <p:cNvSpPr>
            <a:spLocks noGrp="1"/>
          </p:cNvSpPr>
          <p:nvPr>
            <p:ph idx="1"/>
          </p:nvPr>
        </p:nvSpPr>
        <p:spPr>
          <a:xfrm>
            <a:off x="331076" y="1825625"/>
            <a:ext cx="11556124" cy="3489225"/>
          </a:xfrm>
        </p:spPr>
        <p:txBody>
          <a:bodyPr/>
          <a:lstStyle/>
          <a:p>
            <a:r>
              <a:rPr lang="en-US" dirty="0"/>
              <a:t>The organization of an experiment, to ensure that the </a:t>
            </a:r>
            <a:r>
              <a:rPr lang="en-US" u="sng" dirty="0"/>
              <a:t>right type </a:t>
            </a:r>
            <a:r>
              <a:rPr lang="en-US" dirty="0"/>
              <a:t>of data, and </a:t>
            </a:r>
            <a:r>
              <a:rPr lang="en-US" u="sng" dirty="0"/>
              <a:t>enough of it</a:t>
            </a:r>
            <a:r>
              <a:rPr lang="en-US" dirty="0"/>
              <a:t>, is available to answer the questions of interest as clearly and efficiently as possible.</a:t>
            </a:r>
          </a:p>
          <a:p>
            <a:endParaRPr lang="en-US" dirty="0"/>
          </a:p>
          <a:p>
            <a:endParaRPr lang="en-US" dirty="0"/>
          </a:p>
          <a:p>
            <a:r>
              <a:rPr lang="en-US" dirty="0"/>
              <a:t>Because the validity of an experiment is directly affected by its construction and execution, attention to experimental design is extremely important.</a:t>
            </a:r>
          </a:p>
        </p:txBody>
      </p:sp>
    </p:spTree>
    <p:extLst>
      <p:ext uri="{BB962C8B-B14F-4D97-AF65-F5344CB8AC3E}">
        <p14:creationId xmlns:p14="http://schemas.microsoft.com/office/powerpoint/2010/main" val="13028541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2F0BBF3-220C-F84D-A401-8FA1C07E3ECE}"/>
              </a:ext>
            </a:extLst>
          </p:cNvPr>
          <p:cNvSpPr/>
          <p:nvPr/>
        </p:nvSpPr>
        <p:spPr>
          <a:xfrm>
            <a:off x="237217" y="149441"/>
            <a:ext cx="11717716" cy="769441"/>
          </a:xfrm>
          <a:prstGeom prst="rect">
            <a:avLst/>
          </a:prstGeom>
        </p:spPr>
        <p:txBody>
          <a:bodyPr wrap="square">
            <a:spAutoFit/>
          </a:bodyPr>
          <a:lstStyle/>
          <a:p>
            <a:r>
              <a:rPr lang="en-US" sz="4400" dirty="0">
                <a:solidFill>
                  <a:srgbClr val="14A1D4"/>
                </a:solidFill>
                <a:latin typeface="Poppins" pitchFamily="2" charset="77"/>
                <a:ea typeface="Helvetica Neue Light" panose="02000403000000020004" pitchFamily="2" charset="0"/>
                <a:cs typeface="Poppins" pitchFamily="2" charset="77"/>
              </a:rPr>
              <a:t>Statistical experimental designs</a:t>
            </a:r>
            <a:endParaRPr lang="en-US" sz="4400" dirty="0">
              <a:solidFill>
                <a:srgbClr val="14A1D4"/>
              </a:solidFill>
              <a:latin typeface="Poppins" pitchFamily="2" charset="77"/>
              <a:cs typeface="Poppins" pitchFamily="2" charset="77"/>
            </a:endParaRPr>
          </a:p>
        </p:txBody>
      </p:sp>
      <p:pic>
        <p:nvPicPr>
          <p:cNvPr id="4" name="Picture 3" descr="Diagram&#10;&#10;Description automatically generated">
            <a:extLst>
              <a:ext uri="{FF2B5EF4-FFF2-40B4-BE49-F238E27FC236}">
                <a16:creationId xmlns:a16="http://schemas.microsoft.com/office/drawing/2014/main" id="{9EB999CE-E607-074C-83DD-7D36D0E821A0}"/>
              </a:ext>
            </a:extLst>
          </p:cNvPr>
          <p:cNvPicPr>
            <a:picLocks noChangeAspect="1"/>
          </p:cNvPicPr>
          <p:nvPr/>
        </p:nvPicPr>
        <p:blipFill rotWithShape="1">
          <a:blip r:embed="rId2"/>
          <a:srcRect l="22021" r="20692"/>
          <a:stretch/>
        </p:blipFill>
        <p:spPr>
          <a:xfrm>
            <a:off x="8463517" y="1270338"/>
            <a:ext cx="3728484" cy="4884314"/>
          </a:xfrm>
          <a:prstGeom prst="rect">
            <a:avLst/>
          </a:prstGeom>
        </p:spPr>
      </p:pic>
      <p:sp>
        <p:nvSpPr>
          <p:cNvPr id="5" name="Rectangle 4">
            <a:extLst>
              <a:ext uri="{FF2B5EF4-FFF2-40B4-BE49-F238E27FC236}">
                <a16:creationId xmlns:a16="http://schemas.microsoft.com/office/drawing/2014/main" id="{B09D4442-2CB0-EB4D-AE8F-3D20A49617FA}"/>
              </a:ext>
            </a:extLst>
          </p:cNvPr>
          <p:cNvSpPr/>
          <p:nvPr/>
        </p:nvSpPr>
        <p:spPr>
          <a:xfrm>
            <a:off x="237216" y="1270338"/>
            <a:ext cx="8460217" cy="4893647"/>
          </a:xfrm>
          <a:prstGeom prst="rect">
            <a:avLst/>
          </a:prstGeom>
        </p:spPr>
        <p:txBody>
          <a:bodyPr wrap="square">
            <a:spAutoFit/>
          </a:bodyPr>
          <a:lstStyle/>
          <a:p>
            <a:r>
              <a:rPr lang="en-US" sz="2400" dirty="0">
                <a:latin typeface="Helvetica Neue Light" panose="02000403000000020004" pitchFamily="2" charset="0"/>
                <a:ea typeface="Helvetica Neue Light" panose="02000403000000020004" pitchFamily="2" charset="0"/>
              </a:rPr>
              <a:t>The scientific method consists of iterative application of the following steps: </a:t>
            </a:r>
          </a:p>
          <a:p>
            <a:endParaRPr lang="en-US" sz="2400" dirty="0">
              <a:latin typeface="Helvetica Neue Light" panose="02000403000000020004" pitchFamily="2" charset="0"/>
              <a:ea typeface="Helvetica Neue Light" panose="02000403000000020004" pitchFamily="2" charset="0"/>
            </a:endParaRPr>
          </a:p>
          <a:p>
            <a:pPr marL="457200" indent="-457200">
              <a:buAutoNum type="arabicParenBoth"/>
            </a:pPr>
            <a:r>
              <a:rPr lang="en-US" sz="2400" dirty="0">
                <a:latin typeface="Helvetica Neue Light" panose="02000403000000020004" pitchFamily="2" charset="0"/>
                <a:ea typeface="Helvetica Neue Light" panose="02000403000000020004" pitchFamily="2" charset="0"/>
              </a:rPr>
              <a:t>observing of the state of nature</a:t>
            </a:r>
          </a:p>
          <a:p>
            <a:r>
              <a:rPr lang="en-US" sz="2400" dirty="0">
                <a:latin typeface="Helvetica Neue Light" panose="02000403000000020004" pitchFamily="2" charset="0"/>
                <a:ea typeface="Helvetica Neue Light" panose="02000403000000020004" pitchFamily="2" charset="0"/>
              </a:rPr>
              <a:t>(2) hypothesizing the mechanism for what has been observed</a:t>
            </a:r>
          </a:p>
          <a:p>
            <a:r>
              <a:rPr lang="en-US" sz="2400" dirty="0">
                <a:latin typeface="Helvetica Neue Light" panose="02000403000000020004" pitchFamily="2" charset="0"/>
                <a:ea typeface="Helvetica Neue Light" panose="02000403000000020004" pitchFamily="2" charset="0"/>
              </a:rPr>
              <a:t>(3) collecting data</a:t>
            </a:r>
          </a:p>
          <a:p>
            <a:r>
              <a:rPr lang="en-US" sz="2400" dirty="0">
                <a:latin typeface="Helvetica Neue Light" panose="02000403000000020004" pitchFamily="2" charset="0"/>
                <a:ea typeface="Helvetica Neue Light" panose="02000403000000020004" pitchFamily="2" charset="0"/>
              </a:rPr>
              <a:t>(4) analyzing the data to confirm or reject the hypothesis</a:t>
            </a:r>
          </a:p>
          <a:p>
            <a:endParaRPr lang="en-US" sz="2400" dirty="0">
              <a:latin typeface="Helvetica Neue Light" panose="02000403000000020004" pitchFamily="2" charset="0"/>
              <a:ea typeface="Helvetica Neue Light" panose="02000403000000020004" pitchFamily="2" charset="0"/>
            </a:endParaRPr>
          </a:p>
          <a:p>
            <a:endParaRPr lang="en-US" sz="2400" dirty="0">
              <a:latin typeface="Helvetica Neue Light" panose="02000403000000020004" pitchFamily="2" charset="0"/>
              <a:ea typeface="Helvetica Neue Light" panose="02000403000000020004" pitchFamily="2" charset="0"/>
            </a:endParaRPr>
          </a:p>
          <a:p>
            <a:endParaRPr lang="en-US" sz="2400" dirty="0">
              <a:latin typeface="Helvetica Neue Light" panose="02000403000000020004" pitchFamily="2" charset="0"/>
              <a:ea typeface="Helvetica Neue Light" panose="02000403000000020004" pitchFamily="2" charset="0"/>
            </a:endParaRPr>
          </a:p>
          <a:p>
            <a:r>
              <a:rPr lang="en-US" sz="2400" dirty="0">
                <a:latin typeface="Helvetica Neue Light" panose="02000403000000020004" pitchFamily="2" charset="0"/>
                <a:ea typeface="Helvetica Neue Light" panose="02000403000000020004" pitchFamily="2" charset="0"/>
              </a:rPr>
              <a:t>Statistical experimental designs provide a plan for collecting data in a way that they can be analyzed statistically to corroborate the conjecture in question. </a:t>
            </a:r>
          </a:p>
        </p:txBody>
      </p:sp>
    </p:spTree>
    <p:extLst>
      <p:ext uri="{BB962C8B-B14F-4D97-AF65-F5344CB8AC3E}">
        <p14:creationId xmlns:p14="http://schemas.microsoft.com/office/powerpoint/2010/main" val="27034370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8A06FC-CC90-5805-70E7-B7B2AA8BD74D}"/>
              </a:ext>
            </a:extLst>
          </p:cNvPr>
          <p:cNvSpPr/>
          <p:nvPr/>
        </p:nvSpPr>
        <p:spPr>
          <a:xfrm>
            <a:off x="237217" y="149441"/>
            <a:ext cx="11717716" cy="769441"/>
          </a:xfrm>
          <a:prstGeom prst="rect">
            <a:avLst/>
          </a:prstGeom>
        </p:spPr>
        <p:txBody>
          <a:bodyPr wrap="square">
            <a:spAutoFit/>
          </a:bodyPr>
          <a:lstStyle/>
          <a:p>
            <a:r>
              <a:rPr lang="en-US" sz="4400" dirty="0">
                <a:solidFill>
                  <a:srgbClr val="14A1D4"/>
                </a:solidFill>
                <a:latin typeface="Poppins" pitchFamily="2" charset="77"/>
                <a:ea typeface="Helvetica Neue Light" panose="02000403000000020004" pitchFamily="2" charset="0"/>
                <a:cs typeface="Poppins" pitchFamily="2" charset="77"/>
              </a:rPr>
              <a:t>Outline of experimental design principles</a:t>
            </a:r>
            <a:endParaRPr lang="en-US" sz="4400" dirty="0">
              <a:solidFill>
                <a:srgbClr val="14A1D4"/>
              </a:solidFill>
              <a:latin typeface="Poppins" pitchFamily="2" charset="77"/>
              <a:cs typeface="Poppins" pitchFamily="2" charset="77"/>
            </a:endParaRPr>
          </a:p>
        </p:txBody>
      </p:sp>
      <p:sp>
        <p:nvSpPr>
          <p:cNvPr id="3" name="Rectangle 2">
            <a:extLst>
              <a:ext uri="{FF2B5EF4-FFF2-40B4-BE49-F238E27FC236}">
                <a16:creationId xmlns:a16="http://schemas.microsoft.com/office/drawing/2014/main" id="{2AC96C8A-E3C8-8E5F-516B-37B55BA0516A}"/>
              </a:ext>
            </a:extLst>
          </p:cNvPr>
          <p:cNvSpPr/>
          <p:nvPr/>
        </p:nvSpPr>
        <p:spPr>
          <a:xfrm>
            <a:off x="237217" y="999304"/>
            <a:ext cx="9588522" cy="5139869"/>
          </a:xfrm>
          <a:prstGeom prst="rect">
            <a:avLst/>
          </a:prstGeom>
        </p:spPr>
        <p:txBody>
          <a:bodyPr wrap="none">
            <a:spAutoFit/>
          </a:bodyPr>
          <a:lstStyle/>
          <a:p>
            <a:pPr marL="514350" indent="-514350">
              <a:spcAft>
                <a:spcPts val="600"/>
              </a:spcAft>
              <a:buAutoNum type="arabicPeriod"/>
            </a:pPr>
            <a:r>
              <a:rPr lang="en" sz="3200" dirty="0">
                <a:latin typeface="Helvetica Neue" panose="02000503000000020004" pitchFamily="2" charset="0"/>
                <a:ea typeface="Helvetica Neue" panose="02000503000000020004" pitchFamily="2" charset="0"/>
                <a:cs typeface="Helvetica Neue" panose="02000503000000020004" pitchFamily="2" charset="0"/>
              </a:rPr>
              <a:t>Define the research questions</a:t>
            </a:r>
          </a:p>
          <a:p>
            <a:pPr marL="514350" indent="-514350">
              <a:spcAft>
                <a:spcPts val="600"/>
              </a:spcAft>
              <a:buAutoNum type="arabicPeriod"/>
            </a:pPr>
            <a:r>
              <a:rPr lang="en-US" sz="3200" dirty="0">
                <a:latin typeface="Helvetica Neue" panose="02000503000000020004" pitchFamily="2" charset="0"/>
                <a:ea typeface="Helvetica Neue" panose="02000503000000020004" pitchFamily="2" charset="0"/>
                <a:cs typeface="Helvetica Neue" panose="02000503000000020004" pitchFamily="2" charset="0"/>
              </a:rPr>
              <a:t>Understanding the system you want to study</a:t>
            </a:r>
            <a:endParaRPr lang="en" sz="3200" dirty="0">
              <a:latin typeface="Helvetica Neue" panose="02000503000000020004" pitchFamily="2" charset="0"/>
              <a:ea typeface="Helvetica Neue" panose="02000503000000020004" pitchFamily="2" charset="0"/>
              <a:cs typeface="Helvetica Neue" panose="02000503000000020004" pitchFamily="2" charset="0"/>
            </a:endParaRPr>
          </a:p>
          <a:p>
            <a:pPr marL="514350" indent="-514350">
              <a:spcAft>
                <a:spcPts val="600"/>
              </a:spcAft>
              <a:buAutoNum type="arabicPeriod"/>
            </a:pPr>
            <a:r>
              <a:rPr lang="en-US" sz="3200" dirty="0">
                <a:latin typeface="Helvetica Neue" panose="02000503000000020004" pitchFamily="2" charset="0"/>
                <a:ea typeface="Helvetica Neue" panose="02000503000000020004" pitchFamily="2" charset="0"/>
                <a:cs typeface="Helvetica Neue" panose="02000503000000020004" pitchFamily="2" charset="0"/>
              </a:rPr>
              <a:t>Formulate your null and alternative hypothesis</a:t>
            </a:r>
            <a:endParaRPr lang="en" sz="3200" dirty="0">
              <a:latin typeface="Helvetica Neue" panose="02000503000000020004" pitchFamily="2" charset="0"/>
              <a:ea typeface="Helvetica Neue" panose="02000503000000020004" pitchFamily="2" charset="0"/>
              <a:cs typeface="Helvetica Neue" panose="02000503000000020004" pitchFamily="2" charset="0"/>
            </a:endParaRPr>
          </a:p>
          <a:p>
            <a:pPr marL="514350" indent="-514350">
              <a:spcAft>
                <a:spcPts val="600"/>
              </a:spcAft>
              <a:buAutoNum type="arabicPeriod"/>
            </a:pPr>
            <a:r>
              <a:rPr lang="en-US" sz="3200" dirty="0">
                <a:latin typeface="Helvetica Neue" panose="02000503000000020004" pitchFamily="2" charset="0"/>
                <a:ea typeface="Helvetica Neue" panose="02000503000000020004" pitchFamily="2" charset="0"/>
                <a:cs typeface="Helvetica Neue" panose="02000503000000020004" pitchFamily="2" charset="0"/>
              </a:rPr>
              <a:t>Independent and dependent variables of interest</a:t>
            </a:r>
            <a:endParaRPr lang="en" sz="3200" dirty="0">
              <a:latin typeface="Helvetica Neue" panose="02000503000000020004" pitchFamily="2" charset="0"/>
              <a:ea typeface="Helvetica Neue" panose="02000503000000020004" pitchFamily="2" charset="0"/>
              <a:cs typeface="Helvetica Neue" panose="02000503000000020004" pitchFamily="2" charset="0"/>
            </a:endParaRPr>
          </a:p>
          <a:p>
            <a:pPr marL="514350" indent="-514350">
              <a:spcAft>
                <a:spcPts val="600"/>
              </a:spcAft>
              <a:buAutoNum type="arabicPeriod"/>
            </a:pPr>
            <a:r>
              <a:rPr lang="en-US" sz="3200" dirty="0">
                <a:latin typeface="Helvetica Neue" panose="02000503000000020004" pitchFamily="2" charset="0"/>
                <a:ea typeface="Helvetica Neue" panose="02000503000000020004" pitchFamily="2" charset="0"/>
                <a:cs typeface="Helvetica Neue" panose="02000503000000020004" pitchFamily="2" charset="0"/>
              </a:rPr>
              <a:t>Target population, sampling, replicates</a:t>
            </a:r>
            <a:endParaRPr lang="en" sz="3200" dirty="0">
              <a:latin typeface="Helvetica Neue" panose="02000503000000020004" pitchFamily="2" charset="0"/>
              <a:ea typeface="Helvetica Neue" panose="02000503000000020004" pitchFamily="2" charset="0"/>
              <a:cs typeface="Helvetica Neue" panose="02000503000000020004" pitchFamily="2" charset="0"/>
            </a:endParaRPr>
          </a:p>
          <a:p>
            <a:pPr marL="514350" indent="-514350">
              <a:spcAft>
                <a:spcPts val="600"/>
              </a:spcAft>
              <a:buFontTx/>
              <a:buAutoNum type="arabicPeriod"/>
            </a:pPr>
            <a:r>
              <a:rPr lang="en-US" sz="3200" dirty="0">
                <a:latin typeface="Helvetica Neue" panose="02000503000000020004" pitchFamily="2" charset="0"/>
                <a:ea typeface="Helvetica Neue" panose="02000503000000020004" pitchFamily="2" charset="0"/>
                <a:cs typeface="Helvetica Neue" panose="02000503000000020004" pitchFamily="2" charset="0"/>
              </a:rPr>
              <a:t>Confounding variables</a:t>
            </a:r>
          </a:p>
          <a:p>
            <a:pPr>
              <a:spcAft>
                <a:spcPts val="600"/>
              </a:spcAft>
            </a:pPr>
            <a:r>
              <a:rPr lang="en-US" sz="3200" dirty="0">
                <a:solidFill>
                  <a:srgbClr val="CD28A3"/>
                </a:solidFill>
                <a:latin typeface="Helvetica Neue" panose="02000503000000020004" pitchFamily="2" charset="0"/>
                <a:ea typeface="Helvetica Neue" panose="02000503000000020004" pitchFamily="2" charset="0"/>
                <a:cs typeface="Helvetica Neue" panose="02000503000000020004" pitchFamily="2" charset="0"/>
              </a:rPr>
              <a:t>Break 5 minutes</a:t>
            </a:r>
            <a:endParaRPr lang="en" sz="3200" dirty="0">
              <a:solidFill>
                <a:srgbClr val="CD28A3"/>
              </a:solidFill>
              <a:latin typeface="Helvetica Neue" panose="02000503000000020004" pitchFamily="2" charset="0"/>
              <a:ea typeface="Helvetica Neue" panose="02000503000000020004" pitchFamily="2" charset="0"/>
              <a:cs typeface="Helvetica Neue" panose="02000503000000020004" pitchFamily="2" charset="0"/>
            </a:endParaRPr>
          </a:p>
          <a:p>
            <a:pPr marL="514350" indent="-514350">
              <a:spcAft>
                <a:spcPts val="600"/>
              </a:spcAft>
              <a:buFont typeface="+mj-lt"/>
              <a:buAutoNum type="arabicPeriod" startAt="7"/>
            </a:pPr>
            <a:r>
              <a:rPr lang="en-US" sz="3200" dirty="0">
                <a:latin typeface="Helvetica Neue" panose="02000503000000020004" pitchFamily="2" charset="0"/>
                <a:ea typeface="Helvetica Neue" panose="02000503000000020004" pitchFamily="2" charset="0"/>
                <a:cs typeface="Helvetica Neue" panose="02000503000000020004" pitchFamily="2" charset="0"/>
              </a:rPr>
              <a:t>Assign treatment to groups</a:t>
            </a:r>
          </a:p>
          <a:p>
            <a:pPr marL="514350" indent="-514350">
              <a:spcAft>
                <a:spcPts val="600"/>
              </a:spcAft>
              <a:buAutoNum type="arabicPeriod" startAt="7"/>
            </a:pPr>
            <a:r>
              <a:rPr lang="en-US" sz="3200" dirty="0">
                <a:latin typeface="Helvetica Neue" panose="02000503000000020004" pitchFamily="2" charset="0"/>
                <a:ea typeface="Helvetica Neue" panose="02000503000000020004" pitchFamily="2" charset="0"/>
                <a:cs typeface="Helvetica Neue" panose="02000503000000020004" pitchFamily="2" charset="0"/>
              </a:rPr>
              <a:t>Batch effects</a:t>
            </a:r>
            <a:endParaRPr lang="en" sz="3200" dirty="0">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1377636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366902E-1203-C743-BB8D-7867E94F21E4}"/>
              </a:ext>
            </a:extLst>
          </p:cNvPr>
          <p:cNvSpPr/>
          <p:nvPr/>
        </p:nvSpPr>
        <p:spPr>
          <a:xfrm>
            <a:off x="237217" y="149441"/>
            <a:ext cx="8738290"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1. Define the research question</a:t>
            </a:r>
            <a:endParaRPr lang="en-US" sz="4400" dirty="0">
              <a:solidFill>
                <a:srgbClr val="14A1D4"/>
              </a:solidFill>
              <a:latin typeface="Poppins" pitchFamily="2" charset="77"/>
              <a:cs typeface="Poppins" pitchFamily="2" charset="77"/>
            </a:endParaRPr>
          </a:p>
        </p:txBody>
      </p:sp>
      <p:sp>
        <p:nvSpPr>
          <p:cNvPr id="4" name="Rectangle 3">
            <a:extLst>
              <a:ext uri="{FF2B5EF4-FFF2-40B4-BE49-F238E27FC236}">
                <a16:creationId xmlns:a16="http://schemas.microsoft.com/office/drawing/2014/main" id="{50048E4E-7E95-1D44-B252-C4FC051262D5}"/>
              </a:ext>
            </a:extLst>
          </p:cNvPr>
          <p:cNvSpPr/>
          <p:nvPr/>
        </p:nvSpPr>
        <p:spPr>
          <a:xfrm>
            <a:off x="982971" y="2080828"/>
            <a:ext cx="10226057" cy="1477328"/>
          </a:xfrm>
          <a:prstGeom prst="rect">
            <a:avLst/>
          </a:prstGeom>
        </p:spPr>
        <p:txBody>
          <a:bodyPr wrap="square">
            <a:spAutoFit/>
          </a:bodyPr>
          <a:lstStyle/>
          <a:p>
            <a:pPr algn="ctr"/>
            <a:r>
              <a:rPr lang="en-US" sz="3000" dirty="0">
                <a:latin typeface="Helvetica Neue Light" panose="02000403000000020004" pitchFamily="2" charset="0"/>
                <a:ea typeface="Helvetica Neue Light" panose="02000403000000020004" pitchFamily="2" charset="0"/>
              </a:rPr>
              <a:t>A specific issue, contradiction between two or more perspectives, or a gap in knowledge that you will aim to address in your research.</a:t>
            </a:r>
          </a:p>
        </p:txBody>
      </p:sp>
      <p:sp>
        <p:nvSpPr>
          <p:cNvPr id="2" name="Rectangle 1">
            <a:extLst>
              <a:ext uri="{FF2B5EF4-FFF2-40B4-BE49-F238E27FC236}">
                <a16:creationId xmlns:a16="http://schemas.microsoft.com/office/drawing/2014/main" id="{8B266952-C25A-FD4B-AAA6-AFCD38F46CDA}"/>
              </a:ext>
            </a:extLst>
          </p:cNvPr>
          <p:cNvSpPr/>
          <p:nvPr/>
        </p:nvSpPr>
        <p:spPr>
          <a:xfrm>
            <a:off x="237217" y="5326520"/>
            <a:ext cx="11835291" cy="1077218"/>
          </a:xfrm>
          <a:prstGeom prst="rect">
            <a:avLst/>
          </a:prstGeom>
        </p:spPr>
        <p:txBody>
          <a:bodyPr wrap="square">
            <a:spAutoFit/>
          </a:bodyPr>
          <a:lstStyle/>
          <a:p>
            <a:r>
              <a:rPr lang="en-US" sz="3200" dirty="0">
                <a:solidFill>
                  <a:srgbClr val="CD28A3"/>
                </a:solidFill>
                <a:latin typeface="Poppins" pitchFamily="2" charset="77"/>
                <a:cs typeface="Poppins" pitchFamily="2" charset="77"/>
              </a:rPr>
              <a:t>What is a scientific question that you are currently working on?</a:t>
            </a:r>
            <a:endParaRPr lang="en-US" sz="3200" b="0" i="0" dirty="0">
              <a:solidFill>
                <a:srgbClr val="CD28A3"/>
              </a:solidFill>
              <a:effectLst/>
              <a:latin typeface="Poppins" pitchFamily="2" charset="77"/>
              <a:cs typeface="Poppins" pitchFamily="2" charset="77"/>
            </a:endParaRPr>
          </a:p>
        </p:txBody>
      </p:sp>
    </p:spTree>
    <p:extLst>
      <p:ext uri="{BB962C8B-B14F-4D97-AF65-F5344CB8AC3E}">
        <p14:creationId xmlns:p14="http://schemas.microsoft.com/office/powerpoint/2010/main" val="34327745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8E9E7C-51D3-724D-BCDC-969943145002}"/>
              </a:ext>
            </a:extLst>
          </p:cNvPr>
          <p:cNvPicPr>
            <a:picLocks noChangeAspect="1"/>
          </p:cNvPicPr>
          <p:nvPr/>
        </p:nvPicPr>
        <p:blipFill>
          <a:blip r:embed="rId2"/>
          <a:stretch>
            <a:fillRect/>
          </a:stretch>
        </p:blipFill>
        <p:spPr>
          <a:xfrm>
            <a:off x="568970" y="818759"/>
            <a:ext cx="4934056" cy="5569306"/>
          </a:xfrm>
          <a:prstGeom prst="rect">
            <a:avLst/>
          </a:prstGeom>
        </p:spPr>
      </p:pic>
      <p:sp>
        <p:nvSpPr>
          <p:cNvPr id="2" name="Rectangle 1">
            <a:extLst>
              <a:ext uri="{FF2B5EF4-FFF2-40B4-BE49-F238E27FC236}">
                <a16:creationId xmlns:a16="http://schemas.microsoft.com/office/drawing/2014/main" id="{311DED73-2E45-2F48-8113-986434CE7E1C}"/>
              </a:ext>
            </a:extLst>
          </p:cNvPr>
          <p:cNvSpPr/>
          <p:nvPr/>
        </p:nvSpPr>
        <p:spPr>
          <a:xfrm>
            <a:off x="5503026" y="6423764"/>
            <a:ext cx="6099694" cy="307777"/>
          </a:xfrm>
          <a:prstGeom prst="rect">
            <a:avLst/>
          </a:prstGeom>
        </p:spPr>
        <p:txBody>
          <a:bodyPr wrap="square">
            <a:spAutoFit/>
          </a:bodyPr>
          <a:lstStyle/>
          <a:p>
            <a:r>
              <a:rPr lang="en-US" sz="1400" dirty="0">
                <a:latin typeface="Poppins" pitchFamily="2" charset="77"/>
                <a:cs typeface="Poppins" pitchFamily="2" charset="77"/>
              </a:rPr>
              <a:t>https://</a:t>
            </a:r>
            <a:r>
              <a:rPr lang="en-US" sz="1400" dirty="0" err="1">
                <a:latin typeface="Poppins" pitchFamily="2" charset="77"/>
                <a:cs typeface="Poppins" pitchFamily="2" charset="77"/>
              </a:rPr>
              <a:t>www.ahajournals.org</a:t>
            </a:r>
            <a:r>
              <a:rPr lang="en-US" sz="1400" dirty="0">
                <a:latin typeface="Poppins" pitchFamily="2" charset="77"/>
                <a:cs typeface="Poppins" pitchFamily="2" charset="77"/>
              </a:rPr>
              <a:t>/</a:t>
            </a:r>
            <a:r>
              <a:rPr lang="en-US" sz="1400" dirty="0" err="1">
                <a:latin typeface="Poppins" pitchFamily="2" charset="77"/>
                <a:cs typeface="Poppins" pitchFamily="2" charset="77"/>
              </a:rPr>
              <a:t>doi</a:t>
            </a:r>
            <a:r>
              <a:rPr lang="en-US" sz="1400" dirty="0">
                <a:latin typeface="Poppins" pitchFamily="2" charset="77"/>
                <a:cs typeface="Poppins" pitchFamily="2" charset="77"/>
              </a:rPr>
              <a:t>/</a:t>
            </a:r>
            <a:r>
              <a:rPr lang="en-US" sz="1400" dirty="0" err="1">
                <a:latin typeface="Poppins" pitchFamily="2" charset="77"/>
                <a:cs typeface="Poppins" pitchFamily="2" charset="77"/>
              </a:rPr>
              <a:t>epub</a:t>
            </a:r>
            <a:r>
              <a:rPr lang="en-US" sz="1400" dirty="0">
                <a:latin typeface="Poppins" pitchFamily="2" charset="77"/>
                <a:cs typeface="Poppins" pitchFamily="2" charset="77"/>
              </a:rPr>
              <a:t>/10.1161/CIRCEP.108.829341</a:t>
            </a:r>
          </a:p>
        </p:txBody>
      </p:sp>
      <p:sp>
        <p:nvSpPr>
          <p:cNvPr id="5" name="Rectangle 4">
            <a:extLst>
              <a:ext uri="{FF2B5EF4-FFF2-40B4-BE49-F238E27FC236}">
                <a16:creationId xmlns:a16="http://schemas.microsoft.com/office/drawing/2014/main" id="{A26C1DF6-B27C-504D-A47E-AC5886646FE2}"/>
              </a:ext>
            </a:extLst>
          </p:cNvPr>
          <p:cNvSpPr/>
          <p:nvPr/>
        </p:nvSpPr>
        <p:spPr>
          <a:xfrm>
            <a:off x="5503026" y="3341802"/>
            <a:ext cx="5527030" cy="523220"/>
          </a:xfrm>
          <a:prstGeom prst="rect">
            <a:avLst/>
          </a:prstGeom>
        </p:spPr>
        <p:txBody>
          <a:bodyPr wrap="square">
            <a:spAutoFit/>
          </a:bodyPr>
          <a:lstStyle/>
          <a:p>
            <a:r>
              <a:rPr lang="en-US" sz="2800" dirty="0">
                <a:latin typeface="Helvetica Neue Light" panose="02000403000000020004" pitchFamily="2" charset="0"/>
                <a:ea typeface="Helvetica Neue Light" panose="02000403000000020004" pitchFamily="2" charset="0"/>
                <a:cs typeface="Poppins" pitchFamily="2" charset="77"/>
              </a:rPr>
              <a:t>Gene controlling developing heart</a:t>
            </a:r>
          </a:p>
        </p:txBody>
      </p:sp>
      <p:sp>
        <p:nvSpPr>
          <p:cNvPr id="6" name="Rectangle 5">
            <a:extLst>
              <a:ext uri="{FF2B5EF4-FFF2-40B4-BE49-F238E27FC236}">
                <a16:creationId xmlns:a16="http://schemas.microsoft.com/office/drawing/2014/main" id="{403B3CCE-9E45-D149-BBA5-37566B7B47D7}"/>
              </a:ext>
            </a:extLst>
          </p:cNvPr>
          <p:cNvSpPr/>
          <p:nvPr/>
        </p:nvSpPr>
        <p:spPr>
          <a:xfrm>
            <a:off x="178354" y="85214"/>
            <a:ext cx="5751896"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Research question 1</a:t>
            </a:r>
            <a:endParaRPr lang="en-US" sz="4400" dirty="0">
              <a:solidFill>
                <a:srgbClr val="14A1D4"/>
              </a:solidFill>
              <a:latin typeface="Poppins" pitchFamily="2" charset="77"/>
              <a:cs typeface="Poppins" pitchFamily="2" charset="77"/>
            </a:endParaRPr>
          </a:p>
        </p:txBody>
      </p:sp>
    </p:spTree>
    <p:extLst>
      <p:ext uri="{BB962C8B-B14F-4D97-AF65-F5344CB8AC3E}">
        <p14:creationId xmlns:p14="http://schemas.microsoft.com/office/powerpoint/2010/main" val="41035394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98947448-8E91-AA43-BFBA-F78C4F540BCB}"/>
              </a:ext>
            </a:extLst>
          </p:cNvPr>
          <p:cNvSpPr/>
          <p:nvPr/>
        </p:nvSpPr>
        <p:spPr>
          <a:xfrm>
            <a:off x="237217" y="149441"/>
            <a:ext cx="5894562"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Research question 2</a:t>
            </a:r>
            <a:endParaRPr lang="en-US" sz="4400" dirty="0">
              <a:solidFill>
                <a:srgbClr val="14A1D4"/>
              </a:solidFill>
              <a:latin typeface="Poppins" pitchFamily="2" charset="77"/>
              <a:cs typeface="Poppins" pitchFamily="2" charset="77"/>
            </a:endParaRPr>
          </a:p>
        </p:txBody>
      </p:sp>
      <p:sp>
        <p:nvSpPr>
          <p:cNvPr id="4" name="Title 1">
            <a:extLst>
              <a:ext uri="{FF2B5EF4-FFF2-40B4-BE49-F238E27FC236}">
                <a16:creationId xmlns:a16="http://schemas.microsoft.com/office/drawing/2014/main" id="{4044AA50-DCE9-605B-B8EA-E3A37F0B5C14}"/>
              </a:ext>
            </a:extLst>
          </p:cNvPr>
          <p:cNvSpPr>
            <a:spLocks noGrp="1"/>
          </p:cNvSpPr>
          <p:nvPr>
            <p:ph type="title"/>
          </p:nvPr>
        </p:nvSpPr>
        <p:spPr>
          <a:xfrm>
            <a:off x="7212150" y="2357420"/>
            <a:ext cx="4679745" cy="886397"/>
          </a:xfrm>
        </p:spPr>
        <p:txBody>
          <a:bodyPr/>
          <a:lstStyle/>
          <a:p>
            <a:pPr algn="ctr"/>
            <a:r>
              <a:rPr lang="en-US" sz="3200" b="0" dirty="0" err="1">
                <a:solidFill>
                  <a:schemeClr val="tx1"/>
                </a:solidFill>
                <a:latin typeface="Helvetica Neue Light" panose="02000403000000020004" pitchFamily="2" charset="0"/>
                <a:ea typeface="Helvetica Neue Light" panose="02000403000000020004" pitchFamily="2" charset="0"/>
              </a:rPr>
              <a:t>scRNA</a:t>
            </a:r>
            <a:r>
              <a:rPr lang="en-US" sz="3200" b="0" dirty="0">
                <a:solidFill>
                  <a:schemeClr val="tx1"/>
                </a:solidFill>
                <a:latin typeface="Helvetica Neue Light" panose="02000403000000020004" pitchFamily="2" charset="0"/>
                <a:ea typeface="Helvetica Neue Light" panose="02000403000000020004" pitchFamily="2" charset="0"/>
              </a:rPr>
              <a:t>-seq on cells from WT and mutant mice</a:t>
            </a:r>
          </a:p>
        </p:txBody>
      </p:sp>
      <p:grpSp>
        <p:nvGrpSpPr>
          <p:cNvPr id="11" name="Group 10">
            <a:extLst>
              <a:ext uri="{FF2B5EF4-FFF2-40B4-BE49-F238E27FC236}">
                <a16:creationId xmlns:a16="http://schemas.microsoft.com/office/drawing/2014/main" id="{CDFB7A02-25C7-8CA4-E25F-3064E0B3CC68}"/>
              </a:ext>
            </a:extLst>
          </p:cNvPr>
          <p:cNvGrpSpPr/>
          <p:nvPr/>
        </p:nvGrpSpPr>
        <p:grpSpPr>
          <a:xfrm>
            <a:off x="300106" y="1261163"/>
            <a:ext cx="5808230" cy="5424582"/>
            <a:chOff x="300106" y="1261163"/>
            <a:chExt cx="5808230" cy="5424582"/>
          </a:xfrm>
        </p:grpSpPr>
        <p:pic>
          <p:nvPicPr>
            <p:cNvPr id="3" name="Picture 2">
              <a:extLst>
                <a:ext uri="{FF2B5EF4-FFF2-40B4-BE49-F238E27FC236}">
                  <a16:creationId xmlns:a16="http://schemas.microsoft.com/office/drawing/2014/main" id="{229AFDFF-AE9F-35DA-44F0-C2DE31A640E7}"/>
                </a:ext>
              </a:extLst>
            </p:cNvPr>
            <p:cNvPicPr>
              <a:picLocks noChangeAspect="1"/>
            </p:cNvPicPr>
            <p:nvPr/>
          </p:nvPicPr>
          <p:blipFill>
            <a:blip r:embed="rId2"/>
            <a:stretch>
              <a:fillRect/>
            </a:stretch>
          </p:blipFill>
          <p:spPr>
            <a:xfrm>
              <a:off x="300106" y="1261163"/>
              <a:ext cx="5350418" cy="5424582"/>
            </a:xfrm>
            <a:prstGeom prst="rect">
              <a:avLst/>
            </a:prstGeom>
          </p:spPr>
        </p:pic>
        <p:sp>
          <p:nvSpPr>
            <p:cNvPr id="5" name="Rectangle 4">
              <a:extLst>
                <a:ext uri="{FF2B5EF4-FFF2-40B4-BE49-F238E27FC236}">
                  <a16:creationId xmlns:a16="http://schemas.microsoft.com/office/drawing/2014/main" id="{CBAE08C1-692D-78A7-08A2-6B8FAEB4EE53}"/>
                </a:ext>
              </a:extLst>
            </p:cNvPr>
            <p:cNvSpPr/>
            <p:nvPr/>
          </p:nvSpPr>
          <p:spPr>
            <a:xfrm>
              <a:off x="5251938" y="3243817"/>
              <a:ext cx="844062" cy="15391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EB12919-29C7-F886-F490-2577767B60F6}"/>
                </a:ext>
              </a:extLst>
            </p:cNvPr>
            <p:cNvSpPr txBox="1"/>
            <p:nvPr/>
          </p:nvSpPr>
          <p:spPr>
            <a:xfrm>
              <a:off x="5251938" y="3079695"/>
              <a:ext cx="844062" cy="369332"/>
            </a:xfrm>
            <a:prstGeom prst="rect">
              <a:avLst/>
            </a:prstGeom>
            <a:noFill/>
          </p:spPr>
          <p:txBody>
            <a:bodyPr wrap="square" rtlCol="0">
              <a:spAutoFit/>
            </a:bodyPr>
            <a:lstStyle/>
            <a:p>
              <a:r>
                <a:rPr lang="en-US" dirty="0"/>
                <a:t>mut1</a:t>
              </a:r>
            </a:p>
          </p:txBody>
        </p:sp>
        <p:sp>
          <p:nvSpPr>
            <p:cNvPr id="7" name="TextBox 6">
              <a:extLst>
                <a:ext uri="{FF2B5EF4-FFF2-40B4-BE49-F238E27FC236}">
                  <a16:creationId xmlns:a16="http://schemas.microsoft.com/office/drawing/2014/main" id="{ABEF0B53-5A03-C75C-91F3-FB6FDDBADA4C}"/>
                </a:ext>
              </a:extLst>
            </p:cNvPr>
            <p:cNvSpPr txBox="1"/>
            <p:nvPr/>
          </p:nvSpPr>
          <p:spPr>
            <a:xfrm>
              <a:off x="5264272" y="3334699"/>
              <a:ext cx="844062" cy="369332"/>
            </a:xfrm>
            <a:prstGeom prst="rect">
              <a:avLst/>
            </a:prstGeom>
            <a:noFill/>
          </p:spPr>
          <p:txBody>
            <a:bodyPr wrap="square" rtlCol="0">
              <a:spAutoFit/>
            </a:bodyPr>
            <a:lstStyle/>
            <a:p>
              <a:r>
                <a:rPr lang="en-US" dirty="0"/>
                <a:t>mut2</a:t>
              </a:r>
            </a:p>
          </p:txBody>
        </p:sp>
        <p:sp>
          <p:nvSpPr>
            <p:cNvPr id="8" name="TextBox 7">
              <a:extLst>
                <a:ext uri="{FF2B5EF4-FFF2-40B4-BE49-F238E27FC236}">
                  <a16:creationId xmlns:a16="http://schemas.microsoft.com/office/drawing/2014/main" id="{9202C94F-40FB-437B-AFA0-C1F2649FC03B}"/>
                </a:ext>
              </a:extLst>
            </p:cNvPr>
            <p:cNvSpPr txBox="1"/>
            <p:nvPr/>
          </p:nvSpPr>
          <p:spPr>
            <a:xfrm>
              <a:off x="5252550" y="3604329"/>
              <a:ext cx="844062" cy="369332"/>
            </a:xfrm>
            <a:prstGeom prst="rect">
              <a:avLst/>
            </a:prstGeom>
            <a:noFill/>
          </p:spPr>
          <p:txBody>
            <a:bodyPr wrap="square" rtlCol="0">
              <a:spAutoFit/>
            </a:bodyPr>
            <a:lstStyle/>
            <a:p>
              <a:r>
                <a:rPr lang="en-US" dirty="0"/>
                <a:t>WT</a:t>
              </a:r>
            </a:p>
          </p:txBody>
        </p:sp>
        <p:sp>
          <p:nvSpPr>
            <p:cNvPr id="9" name="TextBox 8">
              <a:extLst>
                <a:ext uri="{FF2B5EF4-FFF2-40B4-BE49-F238E27FC236}">
                  <a16:creationId xmlns:a16="http://schemas.microsoft.com/office/drawing/2014/main" id="{627BD979-E872-1ECC-2E72-74DCFFAA525E}"/>
                </a:ext>
              </a:extLst>
            </p:cNvPr>
            <p:cNvSpPr txBox="1"/>
            <p:nvPr/>
          </p:nvSpPr>
          <p:spPr>
            <a:xfrm>
              <a:off x="5264274" y="3897405"/>
              <a:ext cx="844062" cy="369332"/>
            </a:xfrm>
            <a:prstGeom prst="rect">
              <a:avLst/>
            </a:prstGeom>
            <a:noFill/>
          </p:spPr>
          <p:txBody>
            <a:bodyPr wrap="square" rtlCol="0">
              <a:spAutoFit/>
            </a:bodyPr>
            <a:lstStyle/>
            <a:p>
              <a:r>
                <a:rPr lang="en-US" dirty="0"/>
                <a:t>WT</a:t>
              </a:r>
            </a:p>
          </p:txBody>
        </p:sp>
        <p:sp>
          <p:nvSpPr>
            <p:cNvPr id="10" name="TextBox 9">
              <a:extLst>
                <a:ext uri="{FF2B5EF4-FFF2-40B4-BE49-F238E27FC236}">
                  <a16:creationId xmlns:a16="http://schemas.microsoft.com/office/drawing/2014/main" id="{F6D38D4D-D00B-0B4F-D689-41EB92E98B68}"/>
                </a:ext>
              </a:extLst>
            </p:cNvPr>
            <p:cNvSpPr txBox="1"/>
            <p:nvPr/>
          </p:nvSpPr>
          <p:spPr>
            <a:xfrm>
              <a:off x="5252552" y="4166571"/>
              <a:ext cx="844062" cy="369332"/>
            </a:xfrm>
            <a:prstGeom prst="rect">
              <a:avLst/>
            </a:prstGeom>
            <a:noFill/>
          </p:spPr>
          <p:txBody>
            <a:bodyPr wrap="square" rtlCol="0">
              <a:spAutoFit/>
            </a:bodyPr>
            <a:lstStyle/>
            <a:p>
              <a:r>
                <a:rPr lang="en-US" dirty="0"/>
                <a:t>WT</a:t>
              </a:r>
            </a:p>
          </p:txBody>
        </p:sp>
      </p:grpSp>
    </p:spTree>
    <p:extLst>
      <p:ext uri="{BB962C8B-B14F-4D97-AF65-F5344CB8AC3E}">
        <p14:creationId xmlns:p14="http://schemas.microsoft.com/office/powerpoint/2010/main" val="15270032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images.jpg">
            <a:extLst>
              <a:ext uri="{FF2B5EF4-FFF2-40B4-BE49-F238E27FC236}">
                <a16:creationId xmlns:a16="http://schemas.microsoft.com/office/drawing/2014/main" id="{C4C828E4-933A-644D-B136-49594E76DA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686137" y="2965104"/>
            <a:ext cx="1505797" cy="1517487"/>
          </a:xfrm>
          <a:prstGeom prst="rect">
            <a:avLst/>
          </a:prstGeom>
        </p:spPr>
      </p:pic>
      <p:pic>
        <p:nvPicPr>
          <p:cNvPr id="8" name="Picture 7" descr="images.jpg">
            <a:extLst>
              <a:ext uri="{FF2B5EF4-FFF2-40B4-BE49-F238E27FC236}">
                <a16:creationId xmlns:a16="http://schemas.microsoft.com/office/drawing/2014/main" id="{2D298574-640D-A640-A8D0-0287C5628B11}"/>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125777" y="3043504"/>
            <a:ext cx="1505797" cy="1517487"/>
          </a:xfrm>
          <a:prstGeom prst="rect">
            <a:avLst/>
          </a:prstGeom>
        </p:spPr>
      </p:pic>
      <p:sp>
        <p:nvSpPr>
          <p:cNvPr id="9" name="Rectangle 8">
            <a:extLst>
              <a:ext uri="{FF2B5EF4-FFF2-40B4-BE49-F238E27FC236}">
                <a16:creationId xmlns:a16="http://schemas.microsoft.com/office/drawing/2014/main" id="{C38AF393-A14E-7643-961F-34EFBCA2F3E1}"/>
              </a:ext>
            </a:extLst>
          </p:cNvPr>
          <p:cNvSpPr/>
          <p:nvPr/>
        </p:nvSpPr>
        <p:spPr>
          <a:xfrm>
            <a:off x="2373351" y="5366022"/>
            <a:ext cx="1255535" cy="369332"/>
          </a:xfrm>
          <a:prstGeom prst="rect">
            <a:avLst/>
          </a:prstGeom>
        </p:spPr>
        <p:txBody>
          <a:bodyPr wrap="none">
            <a:spAutoFit/>
          </a:bodyPr>
          <a:lstStyle/>
          <a:p>
            <a:pPr algn="ctr"/>
            <a:r>
              <a:rPr lang="en-US" b="1" dirty="0">
                <a:solidFill>
                  <a:srgbClr val="1F9992"/>
                </a:solidFill>
                <a:latin typeface="Century Gothic"/>
                <a:cs typeface="Century Gothic"/>
              </a:rPr>
              <a:t>CONTROL</a:t>
            </a:r>
          </a:p>
        </p:txBody>
      </p:sp>
      <p:sp>
        <p:nvSpPr>
          <p:cNvPr id="10" name="Rectangle 9">
            <a:extLst>
              <a:ext uri="{FF2B5EF4-FFF2-40B4-BE49-F238E27FC236}">
                <a16:creationId xmlns:a16="http://schemas.microsoft.com/office/drawing/2014/main" id="{60E31BEA-9324-1D41-B9C5-993B75C2C7AC}"/>
              </a:ext>
            </a:extLst>
          </p:cNvPr>
          <p:cNvSpPr/>
          <p:nvPr/>
        </p:nvSpPr>
        <p:spPr>
          <a:xfrm>
            <a:off x="6804048" y="5330846"/>
            <a:ext cx="1292504" cy="369332"/>
          </a:xfrm>
          <a:prstGeom prst="rect">
            <a:avLst/>
          </a:prstGeom>
        </p:spPr>
        <p:txBody>
          <a:bodyPr wrap="none">
            <a:spAutoFit/>
          </a:bodyPr>
          <a:lstStyle/>
          <a:p>
            <a:pPr algn="ctr"/>
            <a:r>
              <a:rPr lang="en-US" b="1" dirty="0">
                <a:solidFill>
                  <a:srgbClr val="D42E2E"/>
                </a:solidFill>
                <a:latin typeface="Century Gothic"/>
                <a:cs typeface="Century Gothic"/>
              </a:rPr>
              <a:t>ASD CASE</a:t>
            </a:r>
          </a:p>
        </p:txBody>
      </p:sp>
      <p:sp>
        <p:nvSpPr>
          <p:cNvPr id="12" name="TextBox 11">
            <a:extLst>
              <a:ext uri="{FF2B5EF4-FFF2-40B4-BE49-F238E27FC236}">
                <a16:creationId xmlns:a16="http://schemas.microsoft.com/office/drawing/2014/main" id="{E475AC7D-BAC5-D54C-B6E2-026460574176}"/>
              </a:ext>
            </a:extLst>
          </p:cNvPr>
          <p:cNvSpPr txBox="1"/>
          <p:nvPr/>
        </p:nvSpPr>
        <p:spPr>
          <a:xfrm>
            <a:off x="4985998" y="6336268"/>
            <a:ext cx="3883896" cy="338554"/>
          </a:xfrm>
          <a:prstGeom prst="rect">
            <a:avLst/>
          </a:prstGeom>
          <a:noFill/>
        </p:spPr>
        <p:txBody>
          <a:bodyPr wrap="none" rtlCol="0">
            <a:spAutoFit/>
          </a:bodyPr>
          <a:lstStyle/>
          <a:p>
            <a:r>
              <a:rPr lang="en-US" sz="1600" dirty="0">
                <a:latin typeface="Arial"/>
                <a:cs typeface="Arial"/>
              </a:rPr>
              <a:t>Lyall </a:t>
            </a:r>
            <a:r>
              <a:rPr lang="en-US" sz="1600" i="1" dirty="0">
                <a:latin typeface="Arial"/>
                <a:cs typeface="Arial"/>
              </a:rPr>
              <a:t>et al, </a:t>
            </a:r>
            <a:r>
              <a:rPr lang="en-US" sz="1600" dirty="0">
                <a:latin typeface="Arial"/>
                <a:cs typeface="Arial"/>
              </a:rPr>
              <a:t>Environ Health </a:t>
            </a:r>
            <a:r>
              <a:rPr lang="en-US" sz="1600" dirty="0" err="1">
                <a:latin typeface="Arial"/>
                <a:cs typeface="Arial"/>
              </a:rPr>
              <a:t>Perspect</a:t>
            </a:r>
            <a:r>
              <a:rPr lang="en-US" sz="1600" dirty="0">
                <a:latin typeface="Arial"/>
                <a:cs typeface="Arial"/>
              </a:rPr>
              <a:t> 2017</a:t>
            </a:r>
          </a:p>
        </p:txBody>
      </p:sp>
      <p:pic>
        <p:nvPicPr>
          <p:cNvPr id="17" name="Picture 16" descr="danger-sign-board-500x500.jpg">
            <a:extLst>
              <a:ext uri="{FF2B5EF4-FFF2-40B4-BE49-F238E27FC236}">
                <a16:creationId xmlns:a16="http://schemas.microsoft.com/office/drawing/2014/main" id="{2E299A34-7CB6-4A47-82B2-397161376612}"/>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6458" t="13919" r="6458" b="9254"/>
          <a:stretch/>
        </p:blipFill>
        <p:spPr>
          <a:xfrm>
            <a:off x="699197" y="1294564"/>
            <a:ext cx="1416714" cy="1249850"/>
          </a:xfrm>
          <a:prstGeom prst="rect">
            <a:avLst/>
          </a:prstGeom>
        </p:spPr>
      </p:pic>
      <p:cxnSp>
        <p:nvCxnSpPr>
          <p:cNvPr id="19" name="Straight Arrow Connector 18">
            <a:extLst>
              <a:ext uri="{FF2B5EF4-FFF2-40B4-BE49-F238E27FC236}">
                <a16:creationId xmlns:a16="http://schemas.microsoft.com/office/drawing/2014/main" id="{AB8192E1-DE7A-FD41-A95C-0B3010357527}"/>
              </a:ext>
            </a:extLst>
          </p:cNvPr>
          <p:cNvCxnSpPr/>
          <p:nvPr/>
        </p:nvCxnSpPr>
        <p:spPr>
          <a:xfrm>
            <a:off x="2061473" y="4267808"/>
            <a:ext cx="446953" cy="214783"/>
          </a:xfrm>
          <a:prstGeom prst="straightConnector1">
            <a:avLst/>
          </a:prstGeom>
          <a:ln>
            <a:solidFill>
              <a:srgbClr val="1F9992"/>
            </a:solidFill>
            <a:prstDash val="sysDash"/>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9B503EA2-F44D-4A45-BE80-5DCEEBE5366D}"/>
              </a:ext>
            </a:extLst>
          </p:cNvPr>
          <p:cNvCxnSpPr/>
          <p:nvPr/>
        </p:nvCxnSpPr>
        <p:spPr>
          <a:xfrm>
            <a:off x="6480993" y="4420208"/>
            <a:ext cx="446953" cy="214783"/>
          </a:xfrm>
          <a:prstGeom prst="straightConnector1">
            <a:avLst/>
          </a:prstGeom>
          <a:ln>
            <a:solidFill>
              <a:srgbClr val="BD1127"/>
            </a:solidFill>
            <a:prstDash val="sysDash"/>
            <a:tailEnd type="arrow"/>
          </a:ln>
        </p:spPr>
        <p:style>
          <a:lnRef idx="2">
            <a:schemeClr val="accent1"/>
          </a:lnRef>
          <a:fillRef idx="0">
            <a:schemeClr val="accent1"/>
          </a:fillRef>
          <a:effectRef idx="1">
            <a:schemeClr val="accent1"/>
          </a:effectRef>
          <a:fontRef idx="minor">
            <a:schemeClr val="tx1"/>
          </a:fontRef>
        </p:style>
      </p:cxnSp>
      <p:pic>
        <p:nvPicPr>
          <p:cNvPr id="21" name="Picture 20" descr="baby (1).png">
            <a:extLst>
              <a:ext uri="{FF2B5EF4-FFF2-40B4-BE49-F238E27FC236}">
                <a16:creationId xmlns:a16="http://schemas.microsoft.com/office/drawing/2014/main" id="{011FDA78-A9D4-6040-AA4D-F933AD7856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73351" y="4074007"/>
            <a:ext cx="1203537" cy="1203537"/>
          </a:xfrm>
          <a:prstGeom prst="rect">
            <a:avLst/>
          </a:prstGeom>
        </p:spPr>
      </p:pic>
      <p:pic>
        <p:nvPicPr>
          <p:cNvPr id="22" name="Picture 21" descr="baby (1).png">
            <a:extLst>
              <a:ext uri="{FF2B5EF4-FFF2-40B4-BE49-F238E27FC236}">
                <a16:creationId xmlns:a16="http://schemas.microsoft.com/office/drawing/2014/main" id="{8FA62550-4761-AA4F-B1D0-89A0F873FBEC}"/>
              </a:ext>
            </a:extLst>
          </p:cNvPr>
          <p:cNvPicPr>
            <a:picLocks noChangeAspect="1"/>
          </p:cNvPicPr>
          <p:nvPr/>
        </p:nvPicPr>
        <p:blipFill>
          <a:blip r:embed="rId5">
            <a:duotone>
              <a:schemeClr val="accent4">
                <a:shade val="45000"/>
                <a:satMod val="135000"/>
              </a:schemeClr>
              <a:prstClr val="white"/>
            </a:duotone>
            <a:extLst>
              <a:ext uri="{BEBA8EAE-BF5A-486C-A8C5-ECC9F3942E4B}">
                <a14:imgProps xmlns:a14="http://schemas.microsoft.com/office/drawing/2010/main">
                  <a14:imgLayer r:embed="rId6">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6803116" y="4045415"/>
            <a:ext cx="1203537" cy="1203537"/>
          </a:xfrm>
          <a:prstGeom prst="rect">
            <a:avLst/>
          </a:prstGeom>
        </p:spPr>
      </p:pic>
      <p:pic>
        <p:nvPicPr>
          <p:cNvPr id="23" name="Picture 22" descr="danger-sign-board-500x500.jpg">
            <a:extLst>
              <a:ext uri="{FF2B5EF4-FFF2-40B4-BE49-F238E27FC236}">
                <a16:creationId xmlns:a16="http://schemas.microsoft.com/office/drawing/2014/main" id="{35709F15-C3DF-E24A-BF21-A2C6FB2D3DA1}"/>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6458" t="13919" r="6458" b="9254"/>
          <a:stretch/>
        </p:blipFill>
        <p:spPr>
          <a:xfrm>
            <a:off x="4985998" y="1375572"/>
            <a:ext cx="1416714" cy="1249850"/>
          </a:xfrm>
          <a:prstGeom prst="rect">
            <a:avLst/>
          </a:prstGeom>
        </p:spPr>
      </p:pic>
      <p:pic>
        <p:nvPicPr>
          <p:cNvPr id="25" name="Picture 24" descr="Icon&#10;&#10;Description automatically generated">
            <a:extLst>
              <a:ext uri="{FF2B5EF4-FFF2-40B4-BE49-F238E27FC236}">
                <a16:creationId xmlns:a16="http://schemas.microsoft.com/office/drawing/2014/main" id="{6F541861-6250-3F40-B3EC-C1D4261DDC78}"/>
              </a:ext>
            </a:extLst>
          </p:cNvPr>
          <p:cNvPicPr>
            <a:picLocks noChangeAspect="1"/>
          </p:cNvPicPr>
          <p:nvPr/>
        </p:nvPicPr>
        <p:blipFill>
          <a:blip r:embed="rId7"/>
          <a:stretch>
            <a:fillRect/>
          </a:stretch>
        </p:blipFill>
        <p:spPr>
          <a:xfrm>
            <a:off x="3001118" y="1279222"/>
            <a:ext cx="1270000" cy="1270000"/>
          </a:xfrm>
          <a:prstGeom prst="rect">
            <a:avLst/>
          </a:prstGeom>
        </p:spPr>
      </p:pic>
      <p:sp>
        <p:nvSpPr>
          <p:cNvPr id="26" name="Rectangle 25">
            <a:extLst>
              <a:ext uri="{FF2B5EF4-FFF2-40B4-BE49-F238E27FC236}">
                <a16:creationId xmlns:a16="http://schemas.microsoft.com/office/drawing/2014/main" id="{98947448-8E91-AA43-BFBA-F78C4F540BCB}"/>
              </a:ext>
            </a:extLst>
          </p:cNvPr>
          <p:cNvSpPr/>
          <p:nvPr/>
        </p:nvSpPr>
        <p:spPr>
          <a:xfrm>
            <a:off x="237217" y="149441"/>
            <a:ext cx="5902578"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Research question 3</a:t>
            </a:r>
            <a:endParaRPr lang="en-US" sz="4400" dirty="0">
              <a:solidFill>
                <a:srgbClr val="14A1D4"/>
              </a:solidFill>
              <a:latin typeface="Poppins" pitchFamily="2" charset="77"/>
              <a:cs typeface="Poppins" pitchFamily="2" charset="77"/>
            </a:endParaRPr>
          </a:p>
        </p:txBody>
      </p:sp>
      <p:sp>
        <p:nvSpPr>
          <p:cNvPr id="27" name="Title 1">
            <a:extLst>
              <a:ext uri="{FF2B5EF4-FFF2-40B4-BE49-F238E27FC236}">
                <a16:creationId xmlns:a16="http://schemas.microsoft.com/office/drawing/2014/main" id="{98D6DAE6-0E22-DF45-A9FC-53EEE40B9A7C}"/>
              </a:ext>
            </a:extLst>
          </p:cNvPr>
          <p:cNvSpPr>
            <a:spLocks noGrp="1"/>
          </p:cNvSpPr>
          <p:nvPr>
            <p:ph type="title"/>
          </p:nvPr>
        </p:nvSpPr>
        <p:spPr>
          <a:xfrm>
            <a:off x="7212150" y="2135821"/>
            <a:ext cx="4679745" cy="1329595"/>
          </a:xfrm>
        </p:spPr>
        <p:txBody>
          <a:bodyPr/>
          <a:lstStyle/>
          <a:p>
            <a:pPr algn="ctr"/>
            <a:r>
              <a:rPr lang="en-US" sz="3200" b="0" dirty="0">
                <a:solidFill>
                  <a:schemeClr val="tx1"/>
                </a:solidFill>
                <a:latin typeface="Helvetica Neue Light" panose="02000403000000020004" pitchFamily="2" charset="0"/>
                <a:ea typeface="Helvetica Neue Light" panose="02000403000000020004" pitchFamily="2" charset="0"/>
              </a:rPr>
              <a:t>Chemical pollutants during pregnancy contributing to autism in children</a:t>
            </a:r>
          </a:p>
        </p:txBody>
      </p:sp>
    </p:spTree>
    <p:extLst>
      <p:ext uri="{BB962C8B-B14F-4D97-AF65-F5344CB8AC3E}">
        <p14:creationId xmlns:p14="http://schemas.microsoft.com/office/powerpoint/2010/main" val="7644723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images.jpg">
            <a:extLst>
              <a:ext uri="{FF2B5EF4-FFF2-40B4-BE49-F238E27FC236}">
                <a16:creationId xmlns:a16="http://schemas.microsoft.com/office/drawing/2014/main" id="{C4C828E4-933A-644D-B136-49594E76DA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686137" y="2965104"/>
            <a:ext cx="1505797" cy="1517487"/>
          </a:xfrm>
          <a:prstGeom prst="rect">
            <a:avLst/>
          </a:prstGeom>
        </p:spPr>
      </p:pic>
      <p:pic>
        <p:nvPicPr>
          <p:cNvPr id="8" name="Picture 7" descr="images.jpg">
            <a:extLst>
              <a:ext uri="{FF2B5EF4-FFF2-40B4-BE49-F238E27FC236}">
                <a16:creationId xmlns:a16="http://schemas.microsoft.com/office/drawing/2014/main" id="{2D298574-640D-A640-A8D0-0287C5628B11}"/>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flipH="1">
            <a:off x="5125777" y="3043504"/>
            <a:ext cx="1505797" cy="1517487"/>
          </a:xfrm>
          <a:prstGeom prst="rect">
            <a:avLst/>
          </a:prstGeom>
        </p:spPr>
      </p:pic>
      <p:sp>
        <p:nvSpPr>
          <p:cNvPr id="9" name="Rectangle 8">
            <a:extLst>
              <a:ext uri="{FF2B5EF4-FFF2-40B4-BE49-F238E27FC236}">
                <a16:creationId xmlns:a16="http://schemas.microsoft.com/office/drawing/2014/main" id="{C38AF393-A14E-7643-961F-34EFBCA2F3E1}"/>
              </a:ext>
            </a:extLst>
          </p:cNvPr>
          <p:cNvSpPr/>
          <p:nvPr/>
        </p:nvSpPr>
        <p:spPr>
          <a:xfrm>
            <a:off x="2373351" y="5366022"/>
            <a:ext cx="1255535" cy="369332"/>
          </a:xfrm>
          <a:prstGeom prst="rect">
            <a:avLst/>
          </a:prstGeom>
        </p:spPr>
        <p:txBody>
          <a:bodyPr wrap="none">
            <a:spAutoFit/>
          </a:bodyPr>
          <a:lstStyle/>
          <a:p>
            <a:pPr algn="ctr"/>
            <a:r>
              <a:rPr lang="en-US" b="1" dirty="0">
                <a:solidFill>
                  <a:srgbClr val="1F9992"/>
                </a:solidFill>
                <a:latin typeface="Century Gothic"/>
                <a:cs typeface="Century Gothic"/>
              </a:rPr>
              <a:t>CONTROL</a:t>
            </a:r>
          </a:p>
        </p:txBody>
      </p:sp>
      <p:sp>
        <p:nvSpPr>
          <p:cNvPr id="10" name="Rectangle 9">
            <a:extLst>
              <a:ext uri="{FF2B5EF4-FFF2-40B4-BE49-F238E27FC236}">
                <a16:creationId xmlns:a16="http://schemas.microsoft.com/office/drawing/2014/main" id="{60E31BEA-9324-1D41-B9C5-993B75C2C7AC}"/>
              </a:ext>
            </a:extLst>
          </p:cNvPr>
          <p:cNvSpPr/>
          <p:nvPr/>
        </p:nvSpPr>
        <p:spPr>
          <a:xfrm>
            <a:off x="6804048" y="5330846"/>
            <a:ext cx="1292504" cy="369332"/>
          </a:xfrm>
          <a:prstGeom prst="rect">
            <a:avLst/>
          </a:prstGeom>
        </p:spPr>
        <p:txBody>
          <a:bodyPr wrap="none">
            <a:spAutoFit/>
          </a:bodyPr>
          <a:lstStyle/>
          <a:p>
            <a:pPr algn="ctr"/>
            <a:r>
              <a:rPr lang="en-US" b="1" dirty="0">
                <a:solidFill>
                  <a:srgbClr val="D42E2E"/>
                </a:solidFill>
                <a:latin typeface="Century Gothic"/>
                <a:cs typeface="Century Gothic"/>
              </a:rPr>
              <a:t>ASD CASE</a:t>
            </a:r>
          </a:p>
        </p:txBody>
      </p:sp>
      <p:sp>
        <p:nvSpPr>
          <p:cNvPr id="12" name="TextBox 11">
            <a:extLst>
              <a:ext uri="{FF2B5EF4-FFF2-40B4-BE49-F238E27FC236}">
                <a16:creationId xmlns:a16="http://schemas.microsoft.com/office/drawing/2014/main" id="{E475AC7D-BAC5-D54C-B6E2-026460574176}"/>
              </a:ext>
            </a:extLst>
          </p:cNvPr>
          <p:cNvSpPr txBox="1"/>
          <p:nvPr/>
        </p:nvSpPr>
        <p:spPr>
          <a:xfrm>
            <a:off x="4985998" y="6336268"/>
            <a:ext cx="3883896" cy="338554"/>
          </a:xfrm>
          <a:prstGeom prst="rect">
            <a:avLst/>
          </a:prstGeom>
          <a:noFill/>
        </p:spPr>
        <p:txBody>
          <a:bodyPr wrap="none" rtlCol="0">
            <a:spAutoFit/>
          </a:bodyPr>
          <a:lstStyle/>
          <a:p>
            <a:r>
              <a:rPr lang="en-US" sz="1600" dirty="0">
                <a:latin typeface="Arial"/>
                <a:cs typeface="Arial"/>
              </a:rPr>
              <a:t>Lyall </a:t>
            </a:r>
            <a:r>
              <a:rPr lang="en-US" sz="1600" i="1" dirty="0">
                <a:latin typeface="Arial"/>
                <a:cs typeface="Arial"/>
              </a:rPr>
              <a:t>et al, </a:t>
            </a:r>
            <a:r>
              <a:rPr lang="en-US" sz="1600" dirty="0">
                <a:latin typeface="Arial"/>
                <a:cs typeface="Arial"/>
              </a:rPr>
              <a:t>Environ Health </a:t>
            </a:r>
            <a:r>
              <a:rPr lang="en-US" sz="1600" dirty="0" err="1">
                <a:latin typeface="Arial"/>
                <a:cs typeface="Arial"/>
              </a:rPr>
              <a:t>Perspect</a:t>
            </a:r>
            <a:r>
              <a:rPr lang="en-US" sz="1600" dirty="0">
                <a:latin typeface="Arial"/>
                <a:cs typeface="Arial"/>
              </a:rPr>
              <a:t> 2017</a:t>
            </a:r>
          </a:p>
        </p:txBody>
      </p:sp>
      <p:pic>
        <p:nvPicPr>
          <p:cNvPr id="17" name="Picture 16" descr="danger-sign-board-500x500.jpg">
            <a:extLst>
              <a:ext uri="{FF2B5EF4-FFF2-40B4-BE49-F238E27FC236}">
                <a16:creationId xmlns:a16="http://schemas.microsoft.com/office/drawing/2014/main" id="{2E299A34-7CB6-4A47-82B2-397161376612}"/>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6458" t="13919" r="6458" b="9254"/>
          <a:stretch/>
        </p:blipFill>
        <p:spPr>
          <a:xfrm>
            <a:off x="699197" y="1294564"/>
            <a:ext cx="1416714" cy="1249850"/>
          </a:xfrm>
          <a:prstGeom prst="rect">
            <a:avLst/>
          </a:prstGeom>
        </p:spPr>
      </p:pic>
      <p:cxnSp>
        <p:nvCxnSpPr>
          <p:cNvPr id="19" name="Straight Arrow Connector 18">
            <a:extLst>
              <a:ext uri="{FF2B5EF4-FFF2-40B4-BE49-F238E27FC236}">
                <a16:creationId xmlns:a16="http://schemas.microsoft.com/office/drawing/2014/main" id="{AB8192E1-DE7A-FD41-A95C-0B3010357527}"/>
              </a:ext>
            </a:extLst>
          </p:cNvPr>
          <p:cNvCxnSpPr/>
          <p:nvPr/>
        </p:nvCxnSpPr>
        <p:spPr>
          <a:xfrm>
            <a:off x="2061473" y="4267808"/>
            <a:ext cx="446953" cy="214783"/>
          </a:xfrm>
          <a:prstGeom prst="straightConnector1">
            <a:avLst/>
          </a:prstGeom>
          <a:ln>
            <a:solidFill>
              <a:srgbClr val="1F9992"/>
            </a:solidFill>
            <a:prstDash val="sysDash"/>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9B503EA2-F44D-4A45-BE80-5DCEEBE5366D}"/>
              </a:ext>
            </a:extLst>
          </p:cNvPr>
          <p:cNvCxnSpPr/>
          <p:nvPr/>
        </p:nvCxnSpPr>
        <p:spPr>
          <a:xfrm>
            <a:off x="6480993" y="4420208"/>
            <a:ext cx="446953" cy="214783"/>
          </a:xfrm>
          <a:prstGeom prst="straightConnector1">
            <a:avLst/>
          </a:prstGeom>
          <a:ln>
            <a:solidFill>
              <a:srgbClr val="BD1127"/>
            </a:solidFill>
            <a:prstDash val="sysDash"/>
            <a:tailEnd type="arrow"/>
          </a:ln>
        </p:spPr>
        <p:style>
          <a:lnRef idx="2">
            <a:schemeClr val="accent1"/>
          </a:lnRef>
          <a:fillRef idx="0">
            <a:schemeClr val="accent1"/>
          </a:fillRef>
          <a:effectRef idx="1">
            <a:schemeClr val="accent1"/>
          </a:effectRef>
          <a:fontRef idx="minor">
            <a:schemeClr val="tx1"/>
          </a:fontRef>
        </p:style>
      </p:cxnSp>
      <p:pic>
        <p:nvPicPr>
          <p:cNvPr id="21" name="Picture 20" descr="baby (1).png">
            <a:extLst>
              <a:ext uri="{FF2B5EF4-FFF2-40B4-BE49-F238E27FC236}">
                <a16:creationId xmlns:a16="http://schemas.microsoft.com/office/drawing/2014/main" id="{011FDA78-A9D4-6040-AA4D-F933AD7856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73351" y="4074007"/>
            <a:ext cx="1203537" cy="1203537"/>
          </a:xfrm>
          <a:prstGeom prst="rect">
            <a:avLst/>
          </a:prstGeom>
        </p:spPr>
      </p:pic>
      <p:pic>
        <p:nvPicPr>
          <p:cNvPr id="22" name="Picture 21" descr="baby (1).png">
            <a:extLst>
              <a:ext uri="{FF2B5EF4-FFF2-40B4-BE49-F238E27FC236}">
                <a16:creationId xmlns:a16="http://schemas.microsoft.com/office/drawing/2014/main" id="{8FA62550-4761-AA4F-B1D0-89A0F873FBEC}"/>
              </a:ext>
            </a:extLst>
          </p:cNvPr>
          <p:cNvPicPr>
            <a:picLocks noChangeAspect="1"/>
          </p:cNvPicPr>
          <p:nvPr/>
        </p:nvPicPr>
        <p:blipFill>
          <a:blip r:embed="rId5">
            <a:duotone>
              <a:schemeClr val="accent4">
                <a:shade val="45000"/>
                <a:satMod val="135000"/>
              </a:schemeClr>
              <a:prstClr val="white"/>
            </a:duotone>
            <a:extLst>
              <a:ext uri="{BEBA8EAE-BF5A-486C-A8C5-ECC9F3942E4B}">
                <a14:imgProps xmlns:a14="http://schemas.microsoft.com/office/drawing/2010/main">
                  <a14:imgLayer r:embed="rId6">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6803116" y="4045415"/>
            <a:ext cx="1203537" cy="1203537"/>
          </a:xfrm>
          <a:prstGeom prst="rect">
            <a:avLst/>
          </a:prstGeom>
        </p:spPr>
      </p:pic>
      <p:pic>
        <p:nvPicPr>
          <p:cNvPr id="23" name="Picture 22" descr="danger-sign-board-500x500.jpg">
            <a:extLst>
              <a:ext uri="{FF2B5EF4-FFF2-40B4-BE49-F238E27FC236}">
                <a16:creationId xmlns:a16="http://schemas.microsoft.com/office/drawing/2014/main" id="{35709F15-C3DF-E24A-BF21-A2C6FB2D3DA1}"/>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6458" t="13919" r="6458" b="9254"/>
          <a:stretch/>
        </p:blipFill>
        <p:spPr>
          <a:xfrm>
            <a:off x="4985998" y="1375572"/>
            <a:ext cx="1416714" cy="1249850"/>
          </a:xfrm>
          <a:prstGeom prst="rect">
            <a:avLst/>
          </a:prstGeom>
        </p:spPr>
      </p:pic>
      <p:pic>
        <p:nvPicPr>
          <p:cNvPr id="25" name="Picture 24" descr="Icon&#10;&#10;Description automatically generated">
            <a:extLst>
              <a:ext uri="{FF2B5EF4-FFF2-40B4-BE49-F238E27FC236}">
                <a16:creationId xmlns:a16="http://schemas.microsoft.com/office/drawing/2014/main" id="{6F541861-6250-3F40-B3EC-C1D4261DDC78}"/>
              </a:ext>
            </a:extLst>
          </p:cNvPr>
          <p:cNvPicPr>
            <a:picLocks noChangeAspect="1"/>
          </p:cNvPicPr>
          <p:nvPr/>
        </p:nvPicPr>
        <p:blipFill>
          <a:blip r:embed="rId7"/>
          <a:stretch>
            <a:fillRect/>
          </a:stretch>
        </p:blipFill>
        <p:spPr>
          <a:xfrm>
            <a:off x="3001118" y="1279222"/>
            <a:ext cx="1270000" cy="1270000"/>
          </a:xfrm>
          <a:prstGeom prst="rect">
            <a:avLst/>
          </a:prstGeom>
        </p:spPr>
      </p:pic>
      <p:sp>
        <p:nvSpPr>
          <p:cNvPr id="26" name="Rectangle 25">
            <a:extLst>
              <a:ext uri="{FF2B5EF4-FFF2-40B4-BE49-F238E27FC236}">
                <a16:creationId xmlns:a16="http://schemas.microsoft.com/office/drawing/2014/main" id="{98947448-8E91-AA43-BFBA-F78C4F540BCB}"/>
              </a:ext>
            </a:extLst>
          </p:cNvPr>
          <p:cNvSpPr/>
          <p:nvPr/>
        </p:nvSpPr>
        <p:spPr>
          <a:xfrm>
            <a:off x="237217" y="149441"/>
            <a:ext cx="6612708"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Ask a specific question</a:t>
            </a:r>
            <a:endParaRPr lang="en-US" sz="4400" dirty="0">
              <a:solidFill>
                <a:srgbClr val="14A1D4"/>
              </a:solidFill>
              <a:latin typeface="Poppins" pitchFamily="2" charset="77"/>
              <a:cs typeface="Poppins" pitchFamily="2" charset="77"/>
            </a:endParaRPr>
          </a:p>
        </p:txBody>
      </p:sp>
      <p:sp>
        <p:nvSpPr>
          <p:cNvPr id="27" name="Title 1">
            <a:extLst>
              <a:ext uri="{FF2B5EF4-FFF2-40B4-BE49-F238E27FC236}">
                <a16:creationId xmlns:a16="http://schemas.microsoft.com/office/drawing/2014/main" id="{98D6DAE6-0E22-DF45-A9FC-53EEE40B9A7C}"/>
              </a:ext>
            </a:extLst>
          </p:cNvPr>
          <p:cNvSpPr>
            <a:spLocks noGrp="1"/>
          </p:cNvSpPr>
          <p:nvPr>
            <p:ph type="title"/>
          </p:nvPr>
        </p:nvSpPr>
        <p:spPr>
          <a:xfrm>
            <a:off x="7212150" y="1692623"/>
            <a:ext cx="4679745" cy="2215991"/>
          </a:xfrm>
        </p:spPr>
        <p:txBody>
          <a:bodyPr/>
          <a:lstStyle/>
          <a:p>
            <a:pPr algn="ctr"/>
            <a:r>
              <a:rPr lang="en-US" sz="3200" b="0" dirty="0">
                <a:solidFill>
                  <a:schemeClr val="tx1"/>
                </a:solidFill>
                <a:latin typeface="Helvetica Neue Light" panose="02000403000000020004" pitchFamily="2" charset="0"/>
                <a:ea typeface="Helvetica Neue Light" panose="02000403000000020004" pitchFamily="2" charset="0"/>
              </a:rPr>
              <a:t>Do the pregnant women with more chemical pollutants in the blood have more autistic children?</a:t>
            </a:r>
          </a:p>
        </p:txBody>
      </p:sp>
    </p:spTree>
    <p:extLst>
      <p:ext uri="{BB962C8B-B14F-4D97-AF65-F5344CB8AC3E}">
        <p14:creationId xmlns:p14="http://schemas.microsoft.com/office/powerpoint/2010/main" val="2744459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1CE049-9207-3D4A-88E2-F120A0E0C9FC}"/>
              </a:ext>
            </a:extLst>
          </p:cNvPr>
          <p:cNvSpPr/>
          <p:nvPr/>
        </p:nvSpPr>
        <p:spPr>
          <a:xfrm>
            <a:off x="76563" y="128189"/>
            <a:ext cx="11351184" cy="646331"/>
          </a:xfrm>
          <a:prstGeom prst="rect">
            <a:avLst/>
          </a:prstGeom>
        </p:spPr>
        <p:txBody>
          <a:bodyPr wrap="none">
            <a:spAutoFit/>
          </a:bodyPr>
          <a:lstStyle/>
          <a:p>
            <a:r>
              <a:rPr lang="en" sz="3600" dirty="0">
                <a:solidFill>
                  <a:srgbClr val="14A1D4"/>
                </a:solidFill>
                <a:latin typeface="Poppins" pitchFamily="2" charset="77"/>
                <a:ea typeface="Helvetica Neue Light" panose="02000403000000020004" pitchFamily="2" charset="0"/>
                <a:cs typeface="Poppins" pitchFamily="2" charset="77"/>
              </a:rPr>
              <a:t>2. Understand the system you are going to study</a:t>
            </a:r>
            <a:endParaRPr lang="en-US" sz="3600" dirty="0">
              <a:solidFill>
                <a:srgbClr val="14A1D4"/>
              </a:solidFill>
              <a:latin typeface="Poppins" pitchFamily="2" charset="77"/>
              <a:ea typeface="Helvetica Neue Light" panose="02000403000000020004" pitchFamily="2" charset="0"/>
              <a:cs typeface="Poppins" pitchFamily="2" charset="77"/>
            </a:endParaRPr>
          </a:p>
        </p:txBody>
      </p:sp>
      <p:grpSp>
        <p:nvGrpSpPr>
          <p:cNvPr id="22" name="Group 21">
            <a:extLst>
              <a:ext uri="{FF2B5EF4-FFF2-40B4-BE49-F238E27FC236}">
                <a16:creationId xmlns:a16="http://schemas.microsoft.com/office/drawing/2014/main" id="{B979FCF1-66B4-BD41-BF21-27384CF41A3E}"/>
              </a:ext>
            </a:extLst>
          </p:cNvPr>
          <p:cNvGrpSpPr/>
          <p:nvPr/>
        </p:nvGrpSpPr>
        <p:grpSpPr>
          <a:xfrm>
            <a:off x="944879" y="1653906"/>
            <a:ext cx="9265920" cy="3581580"/>
            <a:chOff x="462279" y="1250412"/>
            <a:chExt cx="9265920" cy="3581580"/>
          </a:xfrm>
        </p:grpSpPr>
        <p:grpSp>
          <p:nvGrpSpPr>
            <p:cNvPr id="14" name="Group 13">
              <a:extLst>
                <a:ext uri="{FF2B5EF4-FFF2-40B4-BE49-F238E27FC236}">
                  <a16:creationId xmlns:a16="http://schemas.microsoft.com/office/drawing/2014/main" id="{9E197EFE-9650-0D48-808E-3EB2F4F4F653}"/>
                </a:ext>
              </a:extLst>
            </p:cNvPr>
            <p:cNvGrpSpPr/>
            <p:nvPr/>
          </p:nvGrpSpPr>
          <p:grpSpPr>
            <a:xfrm>
              <a:off x="482599" y="1250412"/>
              <a:ext cx="9042401" cy="3550188"/>
              <a:chOff x="1220733" y="2095500"/>
              <a:chExt cx="9042401" cy="3550188"/>
            </a:xfrm>
          </p:grpSpPr>
          <p:cxnSp>
            <p:nvCxnSpPr>
              <p:cNvPr id="5" name="Straight Connector 4">
                <a:extLst>
                  <a:ext uri="{FF2B5EF4-FFF2-40B4-BE49-F238E27FC236}">
                    <a16:creationId xmlns:a16="http://schemas.microsoft.com/office/drawing/2014/main" id="{70B1245F-CFE9-CD4D-BEBB-14956D6CE7CC}"/>
                  </a:ext>
                </a:extLst>
              </p:cNvPr>
              <p:cNvCxnSpPr>
                <a:cxnSpLocks/>
              </p:cNvCxnSpPr>
              <p:nvPr/>
            </p:nvCxnSpPr>
            <p:spPr>
              <a:xfrm>
                <a:off x="5581650" y="2095500"/>
                <a:ext cx="0" cy="3550188"/>
              </a:xfrm>
              <a:prstGeom prst="line">
                <a:avLst/>
              </a:prstGeom>
              <a:ln w="349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93B0611-B34A-8B4E-AB23-6CE29C4513DC}"/>
                  </a:ext>
                </a:extLst>
              </p:cNvPr>
              <p:cNvCxnSpPr>
                <a:cxnSpLocks/>
              </p:cNvCxnSpPr>
              <p:nvPr/>
            </p:nvCxnSpPr>
            <p:spPr>
              <a:xfrm flipH="1">
                <a:off x="1220733" y="2743200"/>
                <a:ext cx="9042401" cy="0"/>
              </a:xfrm>
              <a:prstGeom prst="line">
                <a:avLst/>
              </a:prstGeom>
              <a:ln w="34925">
                <a:solidFill>
                  <a:schemeClr val="tx2"/>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ACFE7E0-A614-CF43-8E48-7C1A3AAD4FA6}"/>
                  </a:ext>
                </a:extLst>
              </p:cNvPr>
              <p:cNvSpPr txBox="1"/>
              <p:nvPr/>
            </p:nvSpPr>
            <p:spPr>
              <a:xfrm>
                <a:off x="6169989" y="2104698"/>
                <a:ext cx="3163045" cy="492443"/>
              </a:xfrm>
              <a:prstGeom prst="rect">
                <a:avLst/>
              </a:prstGeom>
              <a:noFill/>
            </p:spPr>
            <p:txBody>
              <a:bodyPr wrap="none" rtlCol="0">
                <a:spAutoFit/>
              </a:bodyPr>
              <a:lstStyle/>
              <a:p>
                <a:r>
                  <a:rPr lang="en-US" sz="2600" b="1" dirty="0">
                    <a:solidFill>
                      <a:schemeClr val="tx2"/>
                    </a:solidFill>
                    <a:latin typeface="Helvetica Neue Light" panose="02000403000000020004" pitchFamily="2" charset="0"/>
                    <a:ea typeface="Helvetica Neue Light" panose="02000403000000020004" pitchFamily="2" charset="0"/>
                  </a:rPr>
                  <a:t>Experimental studies</a:t>
                </a:r>
              </a:p>
            </p:txBody>
          </p:sp>
          <p:sp>
            <p:nvSpPr>
              <p:cNvPr id="11" name="TextBox 10">
                <a:extLst>
                  <a:ext uri="{FF2B5EF4-FFF2-40B4-BE49-F238E27FC236}">
                    <a16:creationId xmlns:a16="http://schemas.microsoft.com/office/drawing/2014/main" id="{65175083-F9DF-CB46-951E-667F949B53BD}"/>
                  </a:ext>
                </a:extLst>
              </p:cNvPr>
              <p:cNvSpPr txBox="1"/>
              <p:nvPr/>
            </p:nvSpPr>
            <p:spPr>
              <a:xfrm>
                <a:off x="1429706" y="2095500"/>
                <a:ext cx="3275256" cy="492443"/>
              </a:xfrm>
              <a:prstGeom prst="rect">
                <a:avLst/>
              </a:prstGeom>
              <a:noFill/>
            </p:spPr>
            <p:txBody>
              <a:bodyPr wrap="none" rtlCol="0">
                <a:spAutoFit/>
              </a:bodyPr>
              <a:lstStyle/>
              <a:p>
                <a:r>
                  <a:rPr lang="en-US" sz="2600" b="1" dirty="0">
                    <a:solidFill>
                      <a:schemeClr val="tx2"/>
                    </a:solidFill>
                    <a:latin typeface="Helvetica Neue Light" panose="02000403000000020004" pitchFamily="2" charset="0"/>
                    <a:ea typeface="Helvetica Neue Light" panose="02000403000000020004" pitchFamily="2" charset="0"/>
                  </a:rPr>
                  <a:t>Observational studies</a:t>
                </a:r>
              </a:p>
            </p:txBody>
          </p:sp>
        </p:grpSp>
        <p:sp>
          <p:nvSpPr>
            <p:cNvPr id="16" name="TextBox 15">
              <a:extLst>
                <a:ext uri="{FF2B5EF4-FFF2-40B4-BE49-F238E27FC236}">
                  <a16:creationId xmlns:a16="http://schemas.microsoft.com/office/drawing/2014/main" id="{A481B8D2-CE04-1E43-A69C-8A2DC522009E}"/>
                </a:ext>
              </a:extLst>
            </p:cNvPr>
            <p:cNvSpPr txBox="1"/>
            <p:nvPr/>
          </p:nvSpPr>
          <p:spPr>
            <a:xfrm>
              <a:off x="462279" y="2031225"/>
              <a:ext cx="4421181" cy="2800767"/>
            </a:xfrm>
            <a:prstGeom prst="rect">
              <a:avLst/>
            </a:prstGeom>
            <a:noFill/>
          </p:spPr>
          <p:txBody>
            <a:bodyPr wrap="square" rtlCol="0">
              <a:spAutoFit/>
            </a:bodyPr>
            <a:lstStyle/>
            <a:p>
              <a:r>
                <a:rPr lang="en-US" sz="2200" dirty="0">
                  <a:latin typeface="Helvetica Neue Light" panose="02000403000000020004" pitchFamily="2" charset="0"/>
                  <a:ea typeface="Helvetica Neue Light" panose="02000403000000020004" pitchFamily="2" charset="0"/>
                </a:rPr>
                <a:t>Researchers don’t assign exposure</a:t>
              </a:r>
            </a:p>
            <a:p>
              <a:endParaRPr lang="en-US" sz="2200" dirty="0">
                <a:latin typeface="Helvetica Neue Light" panose="02000403000000020004" pitchFamily="2" charset="0"/>
                <a:ea typeface="Helvetica Neue Light" panose="02000403000000020004" pitchFamily="2" charset="0"/>
              </a:endParaRPr>
            </a:p>
            <a:p>
              <a:r>
                <a:rPr lang="en-US" sz="2200" dirty="0">
                  <a:latin typeface="Helvetica Neue Light" panose="02000403000000020004" pitchFamily="2" charset="0"/>
                  <a:ea typeface="Helvetica Neue Light" panose="02000403000000020004" pitchFamily="2" charset="0"/>
                </a:rPr>
                <a:t>Observing what is already happening</a:t>
              </a:r>
            </a:p>
            <a:p>
              <a:endParaRPr lang="en-US" sz="2200" dirty="0">
                <a:latin typeface="Helvetica Neue Light" panose="02000403000000020004" pitchFamily="2" charset="0"/>
                <a:ea typeface="Helvetica Neue Light" panose="02000403000000020004" pitchFamily="2" charset="0"/>
              </a:endParaRPr>
            </a:p>
            <a:p>
              <a:r>
                <a:rPr lang="en-US" sz="2200" dirty="0">
                  <a:latin typeface="Helvetica Neue Light" panose="02000403000000020004" pitchFamily="2" charset="0"/>
                  <a:ea typeface="Helvetica Neue Light" panose="02000403000000020004" pitchFamily="2" charset="0"/>
                </a:rPr>
                <a:t>No establishing cause-effect</a:t>
              </a:r>
            </a:p>
            <a:p>
              <a:endParaRPr lang="en-US" sz="2200" dirty="0">
                <a:latin typeface="Helvetica Neue Light" panose="02000403000000020004" pitchFamily="2" charset="0"/>
                <a:ea typeface="Helvetica Neue Light" panose="02000403000000020004" pitchFamily="2" charset="0"/>
              </a:endParaRPr>
            </a:p>
            <a:p>
              <a:r>
                <a:rPr lang="en-US" sz="2200" dirty="0">
                  <a:latin typeface="Helvetica Neue Light" panose="02000403000000020004" pitchFamily="2" charset="0"/>
                  <a:ea typeface="Helvetica Neue Light" panose="02000403000000020004" pitchFamily="2" charset="0"/>
                </a:rPr>
                <a:t>Ex. Case-controls, cohort</a:t>
              </a:r>
            </a:p>
          </p:txBody>
        </p:sp>
        <p:sp>
          <p:nvSpPr>
            <p:cNvPr id="17" name="TextBox 16">
              <a:extLst>
                <a:ext uri="{FF2B5EF4-FFF2-40B4-BE49-F238E27FC236}">
                  <a16:creationId xmlns:a16="http://schemas.microsoft.com/office/drawing/2014/main" id="{CA014ED8-D49F-2148-A1D5-7497CC23AE9B}"/>
                </a:ext>
              </a:extLst>
            </p:cNvPr>
            <p:cNvSpPr txBox="1"/>
            <p:nvPr/>
          </p:nvSpPr>
          <p:spPr>
            <a:xfrm>
              <a:off x="5380941" y="2031225"/>
              <a:ext cx="4347258" cy="2800767"/>
            </a:xfrm>
            <a:prstGeom prst="rect">
              <a:avLst/>
            </a:prstGeom>
            <a:noFill/>
          </p:spPr>
          <p:txBody>
            <a:bodyPr wrap="square" rtlCol="0">
              <a:spAutoFit/>
            </a:bodyPr>
            <a:lstStyle/>
            <a:p>
              <a:r>
                <a:rPr lang="en-US" sz="2200" dirty="0">
                  <a:latin typeface="Helvetica Neue Light" panose="02000403000000020004" pitchFamily="2" charset="0"/>
                  <a:ea typeface="Helvetica Neue Light" panose="02000403000000020004" pitchFamily="2" charset="0"/>
                </a:rPr>
                <a:t>Researchers manipulate factors</a:t>
              </a:r>
            </a:p>
            <a:p>
              <a:endParaRPr lang="en-US" sz="2200" dirty="0">
                <a:latin typeface="Helvetica Neue Light" panose="02000403000000020004" pitchFamily="2" charset="0"/>
                <a:ea typeface="Helvetica Neue Light" panose="02000403000000020004" pitchFamily="2" charset="0"/>
              </a:endParaRPr>
            </a:p>
            <a:p>
              <a:r>
                <a:rPr lang="en-US" sz="2200" dirty="0">
                  <a:latin typeface="Helvetica Neue Light" panose="02000403000000020004" pitchFamily="2" charset="0"/>
                  <a:ea typeface="Helvetica Neue Light" panose="02000403000000020004" pitchFamily="2" charset="0"/>
                </a:rPr>
                <a:t>Create a treatment and compare the response</a:t>
              </a:r>
            </a:p>
            <a:p>
              <a:endParaRPr lang="en-US" sz="2200" dirty="0">
                <a:latin typeface="Helvetica Neue Light" panose="02000403000000020004" pitchFamily="2" charset="0"/>
                <a:ea typeface="Helvetica Neue Light" panose="02000403000000020004" pitchFamily="2" charset="0"/>
              </a:endParaRPr>
            </a:p>
            <a:p>
              <a:r>
                <a:rPr lang="en-US" sz="2200" dirty="0">
                  <a:latin typeface="Helvetica Neue Light" panose="02000403000000020004" pitchFamily="2" charset="0"/>
                  <a:ea typeface="Helvetica Neue Light" panose="02000403000000020004" pitchFamily="2" charset="0"/>
                </a:rPr>
                <a:t>Changes cause an effect</a:t>
              </a:r>
            </a:p>
            <a:p>
              <a:endParaRPr lang="en-US" sz="2200" dirty="0">
                <a:latin typeface="Helvetica Neue Light" panose="02000403000000020004" pitchFamily="2" charset="0"/>
                <a:ea typeface="Helvetica Neue Light" panose="02000403000000020004" pitchFamily="2" charset="0"/>
              </a:endParaRPr>
            </a:p>
            <a:p>
              <a:r>
                <a:rPr lang="en-US" sz="2200" dirty="0" err="1">
                  <a:latin typeface="Helvetica Neue Light" panose="02000403000000020004" pitchFamily="2" charset="0"/>
                  <a:ea typeface="Helvetica Neue Light" panose="02000403000000020004" pitchFamily="2" charset="0"/>
                </a:rPr>
                <a:t>Ex.Clinical</a:t>
              </a:r>
              <a:r>
                <a:rPr lang="en-US" sz="2200" dirty="0">
                  <a:latin typeface="Helvetica Neue Light" panose="02000403000000020004" pitchFamily="2" charset="0"/>
                  <a:ea typeface="Helvetica Neue Light" panose="02000403000000020004" pitchFamily="2" charset="0"/>
                </a:rPr>
                <a:t> trials</a:t>
              </a:r>
            </a:p>
          </p:txBody>
        </p:sp>
      </p:grpSp>
    </p:spTree>
    <p:extLst>
      <p:ext uri="{BB962C8B-B14F-4D97-AF65-F5344CB8AC3E}">
        <p14:creationId xmlns:p14="http://schemas.microsoft.com/office/powerpoint/2010/main" val="12475996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98947448-8E91-AA43-BFBA-F78C4F540BCB}"/>
              </a:ext>
            </a:extLst>
          </p:cNvPr>
          <p:cNvSpPr/>
          <p:nvPr/>
        </p:nvSpPr>
        <p:spPr>
          <a:xfrm>
            <a:off x="237217" y="149441"/>
            <a:ext cx="7536037" cy="707886"/>
          </a:xfrm>
          <a:prstGeom prst="rect">
            <a:avLst/>
          </a:prstGeom>
        </p:spPr>
        <p:txBody>
          <a:bodyPr wrap="none">
            <a:spAutoFit/>
          </a:bodyPr>
          <a:lstStyle/>
          <a:p>
            <a:r>
              <a:rPr lang="en" sz="4000" dirty="0">
                <a:solidFill>
                  <a:srgbClr val="14A1D4"/>
                </a:solidFill>
                <a:latin typeface="Poppins" pitchFamily="2" charset="77"/>
                <a:ea typeface="Helvetica Neue Light" panose="02000403000000020004" pitchFamily="2" charset="0"/>
                <a:cs typeface="Poppins" pitchFamily="2" charset="77"/>
              </a:rPr>
              <a:t>3. Formulate your hypothesis</a:t>
            </a:r>
            <a:endParaRPr lang="en-US" sz="4000" dirty="0">
              <a:solidFill>
                <a:srgbClr val="14A1D4"/>
              </a:solidFill>
              <a:latin typeface="Poppins" pitchFamily="2" charset="77"/>
              <a:cs typeface="Poppins" pitchFamily="2" charset="77"/>
            </a:endParaRPr>
          </a:p>
        </p:txBody>
      </p:sp>
      <p:sp>
        <p:nvSpPr>
          <p:cNvPr id="2" name="Rectangle 1">
            <a:extLst>
              <a:ext uri="{FF2B5EF4-FFF2-40B4-BE49-F238E27FC236}">
                <a16:creationId xmlns:a16="http://schemas.microsoft.com/office/drawing/2014/main" id="{EE6C84F2-94D9-4F63-4445-3C1C9CD932AD}"/>
              </a:ext>
            </a:extLst>
          </p:cNvPr>
          <p:cNvSpPr/>
          <p:nvPr/>
        </p:nvSpPr>
        <p:spPr>
          <a:xfrm>
            <a:off x="237217" y="1520785"/>
            <a:ext cx="11182870" cy="1938992"/>
          </a:xfrm>
          <a:prstGeom prst="rect">
            <a:avLst/>
          </a:prstGeom>
        </p:spPr>
        <p:txBody>
          <a:bodyPr wrap="square">
            <a:spAutoFit/>
          </a:bodyPr>
          <a:lstStyle/>
          <a:p>
            <a:pPr marL="457200" indent="-457200">
              <a:buAutoNum type="arabicPeriod"/>
            </a:pPr>
            <a:r>
              <a:rPr lang="en-US" sz="2400" b="0" dirty="0">
                <a:solidFill>
                  <a:schemeClr val="tx1"/>
                </a:solidFill>
                <a:latin typeface="Helvetica Neue Light" panose="02000403000000020004" pitchFamily="2" charset="0"/>
                <a:ea typeface="Helvetica Neue Light" panose="02000403000000020004" pitchFamily="2" charset="0"/>
              </a:rPr>
              <a:t>The amount of chemical pollutants in the blood of pregnant women negatively affect the fetal brain development and increase the risk of autism in children.</a:t>
            </a:r>
          </a:p>
          <a:p>
            <a:pPr marL="457200" indent="-457200">
              <a:buAutoNum type="arabicPeriod"/>
            </a:pPr>
            <a:endParaRPr lang="en-US" sz="2400" dirty="0">
              <a:latin typeface="Helvetica Neue Light" panose="02000403000000020004" pitchFamily="2" charset="0"/>
              <a:ea typeface="Helvetica Neue Light" panose="02000403000000020004" pitchFamily="2" charset="0"/>
            </a:endParaRPr>
          </a:p>
          <a:p>
            <a:pPr marL="457200" indent="-457200">
              <a:buAutoNum type="arabicPeriod"/>
            </a:pPr>
            <a:r>
              <a:rPr lang="en-US" sz="2400" b="0" dirty="0">
                <a:solidFill>
                  <a:schemeClr val="tx1"/>
                </a:solidFill>
                <a:latin typeface="Helvetica Neue Light" panose="02000403000000020004" pitchFamily="2" charset="0"/>
                <a:ea typeface="Helvetica Neue Light" panose="02000403000000020004" pitchFamily="2" charset="0"/>
              </a:rPr>
              <a:t>The mother exposed to more pollutants will have more autistic children than mother less exposed to pollutants.</a:t>
            </a:r>
          </a:p>
        </p:txBody>
      </p:sp>
      <p:sp>
        <p:nvSpPr>
          <p:cNvPr id="6" name="TextBox 5">
            <a:extLst>
              <a:ext uri="{FF2B5EF4-FFF2-40B4-BE49-F238E27FC236}">
                <a16:creationId xmlns:a16="http://schemas.microsoft.com/office/drawing/2014/main" id="{BBCE7584-DE8D-6D82-DC38-98B071599ACE}"/>
              </a:ext>
            </a:extLst>
          </p:cNvPr>
          <p:cNvSpPr txBox="1"/>
          <p:nvPr/>
        </p:nvSpPr>
        <p:spPr>
          <a:xfrm>
            <a:off x="237217" y="4460396"/>
            <a:ext cx="11182870" cy="1938992"/>
          </a:xfrm>
          <a:prstGeom prst="rect">
            <a:avLst/>
          </a:prstGeom>
          <a:noFill/>
        </p:spPr>
        <p:txBody>
          <a:bodyPr wrap="square">
            <a:spAutoFit/>
          </a:bodyPr>
          <a:lstStyle/>
          <a:p>
            <a:pPr marL="342900" indent="-342900" algn="l">
              <a:buFont typeface="Courier New" panose="02070309020205020404" pitchFamily="49" charset="0"/>
              <a:buChar char="o"/>
            </a:pPr>
            <a:r>
              <a:rPr lang="en-US" sz="2400" b="1" dirty="0">
                <a:effectLst/>
                <a:latin typeface="HELVETICA NEUE LIGHT" panose="02000403000000020004" pitchFamily="2" charset="0"/>
                <a:ea typeface="HELVETICA NEUE LIGHT" panose="02000403000000020004" pitchFamily="2" charset="0"/>
              </a:rPr>
              <a:t>H</a:t>
            </a:r>
            <a:r>
              <a:rPr lang="en-US" sz="2400" b="1" baseline="-25000" dirty="0">
                <a:effectLst/>
                <a:latin typeface="HELVETICA NEUE LIGHT" panose="02000403000000020004" pitchFamily="2" charset="0"/>
                <a:ea typeface="HELVETICA NEUE LIGHT" panose="02000403000000020004" pitchFamily="2" charset="0"/>
              </a:rPr>
              <a:t>0</a:t>
            </a:r>
            <a:r>
              <a:rPr lang="en-US" sz="2400" b="1" dirty="0">
                <a:effectLst/>
                <a:latin typeface="Helvetica Neue Light" panose="02000403000000020004" pitchFamily="2" charset="0"/>
                <a:ea typeface="Helvetica Neue Light" panose="02000403000000020004" pitchFamily="2" charset="0"/>
              </a:rPr>
              <a:t>: </a:t>
            </a:r>
            <a:r>
              <a:rPr lang="en-US" sz="2400" dirty="0">
                <a:effectLst/>
                <a:latin typeface="Helvetica Neue Light" panose="02000403000000020004" pitchFamily="2" charset="0"/>
                <a:ea typeface="Helvetica Neue Light" panose="02000403000000020004" pitchFamily="2" charset="0"/>
              </a:rPr>
              <a:t>The pollutants exposure in the blood during pregnancy has no effect on the fetal brain development.</a:t>
            </a:r>
          </a:p>
          <a:p>
            <a:pPr marL="342900" indent="-342900" algn="l">
              <a:buFont typeface="Courier New" panose="02070309020205020404" pitchFamily="49" charset="0"/>
              <a:buChar char="o"/>
            </a:pPr>
            <a:endParaRPr lang="en-US" sz="2400" dirty="0">
              <a:effectLst/>
              <a:latin typeface="Helvetica Neue Light" panose="02000403000000020004" pitchFamily="2" charset="0"/>
              <a:ea typeface="Helvetica Neue Light" panose="02000403000000020004" pitchFamily="2" charset="0"/>
            </a:endParaRPr>
          </a:p>
          <a:p>
            <a:pPr marL="342900" indent="-342900" algn="l">
              <a:buFont typeface="Courier New" panose="02070309020205020404" pitchFamily="49" charset="0"/>
              <a:buChar char="o"/>
            </a:pPr>
            <a:r>
              <a:rPr lang="en-US" sz="2400" b="1" dirty="0">
                <a:effectLst/>
                <a:latin typeface="HELVETICA NEUE LIGHT" panose="02000403000000020004" pitchFamily="2" charset="0"/>
                <a:ea typeface="HELVETICA NEUE LIGHT" panose="02000403000000020004" pitchFamily="2" charset="0"/>
              </a:rPr>
              <a:t>H</a:t>
            </a:r>
            <a:r>
              <a:rPr lang="en-US" sz="2400" b="1" baseline="-25000" dirty="0">
                <a:effectLst/>
                <a:latin typeface="HELVETICA NEUE LIGHT" panose="02000403000000020004" pitchFamily="2" charset="0"/>
                <a:ea typeface="HELVETICA NEUE LIGHT" panose="02000403000000020004" pitchFamily="2" charset="0"/>
              </a:rPr>
              <a:t>1</a:t>
            </a:r>
            <a:r>
              <a:rPr lang="en-US" sz="2400" dirty="0">
                <a:effectLst/>
                <a:latin typeface="Helvetica Neue Light" panose="02000403000000020004" pitchFamily="2" charset="0"/>
                <a:ea typeface="Helvetica Neue Light" panose="02000403000000020004" pitchFamily="2" charset="0"/>
              </a:rPr>
              <a:t>:  The pollutants exposure in the blood during pregnancy has a negative effect on the fetal brain development.</a:t>
            </a:r>
          </a:p>
        </p:txBody>
      </p:sp>
      <p:sp>
        <p:nvSpPr>
          <p:cNvPr id="13" name="TextBox 12">
            <a:extLst>
              <a:ext uri="{FF2B5EF4-FFF2-40B4-BE49-F238E27FC236}">
                <a16:creationId xmlns:a16="http://schemas.microsoft.com/office/drawing/2014/main" id="{45DCF4E3-12E2-2B78-048B-81C171274A1C}"/>
              </a:ext>
            </a:extLst>
          </p:cNvPr>
          <p:cNvSpPr txBox="1"/>
          <p:nvPr/>
        </p:nvSpPr>
        <p:spPr>
          <a:xfrm>
            <a:off x="122917" y="3636921"/>
            <a:ext cx="11617326" cy="646331"/>
          </a:xfrm>
          <a:prstGeom prst="rect">
            <a:avLst/>
          </a:prstGeom>
          <a:noFill/>
        </p:spPr>
        <p:txBody>
          <a:bodyPr wrap="square">
            <a:spAutoFit/>
          </a:bodyPr>
          <a:lstStyle/>
          <a:p>
            <a:r>
              <a:rPr lang="en" sz="3600" dirty="0">
                <a:solidFill>
                  <a:srgbClr val="14A1D4"/>
                </a:solidFill>
                <a:latin typeface="Poppins" pitchFamily="2" charset="77"/>
                <a:ea typeface="Helvetica Neue Light" panose="02000403000000020004" pitchFamily="2" charset="0"/>
                <a:cs typeface="Poppins" pitchFamily="2" charset="77"/>
              </a:rPr>
              <a:t>and then write a null and alternative hypothesis</a:t>
            </a:r>
            <a:endParaRPr lang="en-US" sz="3600" dirty="0"/>
          </a:p>
        </p:txBody>
      </p:sp>
    </p:spTree>
    <p:extLst>
      <p:ext uri="{BB962C8B-B14F-4D97-AF65-F5344CB8AC3E}">
        <p14:creationId xmlns:p14="http://schemas.microsoft.com/office/powerpoint/2010/main" val="365339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B5EEFE9-A697-DD4F-A49C-F55E1937B5CA}"/>
              </a:ext>
            </a:extLst>
          </p:cNvPr>
          <p:cNvSpPr>
            <a:spLocks noGrp="1"/>
          </p:cNvSpPr>
          <p:nvPr>
            <p:ph type="title"/>
          </p:nvPr>
        </p:nvSpPr>
        <p:spPr>
          <a:xfrm>
            <a:off x="838200" y="688070"/>
            <a:ext cx="10515600" cy="679673"/>
          </a:xfrm>
        </p:spPr>
        <p:txBody>
          <a:bodyPr/>
          <a:lstStyle/>
          <a:p>
            <a:r>
              <a:rPr lang="en" sz="4800" b="0" dirty="0">
                <a:latin typeface="Poppins" pitchFamily="2" charset="77"/>
                <a:ea typeface="Helvetica Neue Light" panose="02000403000000020004" pitchFamily="2" charset="0"/>
                <a:cs typeface="Poppins" pitchFamily="2" charset="77"/>
              </a:rPr>
              <a:t>Introductions</a:t>
            </a:r>
            <a:endParaRPr lang="en-US" sz="4800" b="0" dirty="0"/>
          </a:p>
        </p:txBody>
      </p:sp>
      <p:sp>
        <p:nvSpPr>
          <p:cNvPr id="9" name="Google Shape;120;p29">
            <a:extLst>
              <a:ext uri="{FF2B5EF4-FFF2-40B4-BE49-F238E27FC236}">
                <a16:creationId xmlns:a16="http://schemas.microsoft.com/office/drawing/2014/main" id="{75C4F977-DFC5-804D-B61D-493AB54FD749}"/>
              </a:ext>
            </a:extLst>
          </p:cNvPr>
          <p:cNvSpPr txBox="1">
            <a:spLocks/>
          </p:cNvSpPr>
          <p:nvPr/>
        </p:nvSpPr>
        <p:spPr>
          <a:xfrm>
            <a:off x="838200" y="1825625"/>
            <a:ext cx="10515600" cy="4351200"/>
          </a:xfrm>
          <a:prstGeom prst="rect">
            <a:avLst/>
          </a:prstGeom>
        </p:spPr>
        <p:txBody>
          <a:bodyPr spcFirstLastPara="1" vert="horz" wrap="square" lIns="0" tIns="0" rIns="0" bIns="0" rtlCol="0" anchor="t" anchorCtr="0">
            <a:normAutofit/>
          </a:bodyPr>
          <a:lstStyle>
            <a:lvl1pPr marL="0" indent="0" algn="l" defTabSz="914400" rtl="0" eaLnBrk="1" latinLnBrk="0" hangingPunct="1">
              <a:lnSpc>
                <a:spcPct val="90000"/>
              </a:lnSpc>
              <a:spcBef>
                <a:spcPts val="1000"/>
              </a:spcBef>
              <a:buFontTx/>
              <a:buNone/>
              <a:defRPr sz="2800" kern="1200">
                <a:solidFill>
                  <a:srgbClr val="002A40"/>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rgbClr val="002A40"/>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rgbClr val="002A40"/>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rgbClr val="002A40"/>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rgbClr val="002A40"/>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09585">
              <a:spcBef>
                <a:spcPts val="1333"/>
              </a:spcBef>
            </a:pPr>
            <a:r>
              <a:rPr lang="en-US" sz="3000" dirty="0">
                <a:latin typeface="Helvetica Neue Light" panose="02000403000000020004" pitchFamily="2" charset="0"/>
                <a:ea typeface="Helvetica Neue Light" panose="02000403000000020004" pitchFamily="2" charset="0"/>
                <a:cs typeface="Arial"/>
                <a:sym typeface="Arial"/>
              </a:rPr>
              <a:t>Michela </a:t>
            </a:r>
            <a:r>
              <a:rPr lang="en-US" sz="3000" dirty="0" err="1">
                <a:latin typeface="Helvetica Neue Light" panose="02000403000000020004" pitchFamily="2" charset="0"/>
                <a:ea typeface="Helvetica Neue Light" panose="02000403000000020004" pitchFamily="2" charset="0"/>
                <a:cs typeface="Arial"/>
                <a:sym typeface="Arial"/>
              </a:rPr>
              <a:t>Traglia</a:t>
            </a:r>
            <a:endParaRPr lang="en-US" sz="3000" dirty="0">
              <a:latin typeface="Helvetica Neue Light" panose="02000403000000020004" pitchFamily="2" charset="0"/>
              <a:ea typeface="Helvetica Neue Light" panose="02000403000000020004" pitchFamily="2" charset="0"/>
              <a:cs typeface="Arial"/>
              <a:sym typeface="Arial"/>
            </a:endParaRPr>
          </a:p>
          <a:p>
            <a:pPr marL="609585">
              <a:spcBef>
                <a:spcPts val="1333"/>
              </a:spcBef>
            </a:pPr>
            <a:r>
              <a:rPr lang="en-US" sz="2400" dirty="0">
                <a:latin typeface="Helvetica Neue Light" panose="02000403000000020004" pitchFamily="2" charset="0"/>
                <a:ea typeface="Helvetica Neue Light" panose="02000403000000020004" pitchFamily="2" charset="0"/>
                <a:cs typeface="Arial"/>
                <a:sym typeface="Arial"/>
              </a:rPr>
              <a:t>Statistician III</a:t>
            </a:r>
          </a:p>
          <a:p>
            <a:pPr marL="609585">
              <a:spcBef>
                <a:spcPts val="1333"/>
              </a:spcBef>
            </a:pPr>
            <a:endParaRPr lang="en-US" sz="2400" dirty="0">
              <a:latin typeface="Helvetica Neue Light" panose="02000403000000020004" pitchFamily="2" charset="0"/>
              <a:ea typeface="Helvetica Neue Light" panose="02000403000000020004" pitchFamily="2" charset="0"/>
              <a:cs typeface="Arial"/>
              <a:sym typeface="Arial"/>
            </a:endParaRPr>
          </a:p>
          <a:p>
            <a:pPr marL="609585">
              <a:spcBef>
                <a:spcPts val="1333"/>
              </a:spcBef>
            </a:pPr>
            <a:r>
              <a:rPr lang="en-US" sz="3000" dirty="0">
                <a:latin typeface="Helvetica Neue Light" panose="02000403000000020004" pitchFamily="2" charset="0"/>
                <a:ea typeface="Helvetica Neue Light" panose="02000403000000020004" pitchFamily="2" charset="0"/>
                <a:cs typeface="Arial"/>
                <a:sym typeface="Arial"/>
              </a:rPr>
              <a:t>Reuben Thomas</a:t>
            </a:r>
          </a:p>
          <a:p>
            <a:pPr marL="609585">
              <a:spcBef>
                <a:spcPts val="1333"/>
              </a:spcBef>
              <a:buClr>
                <a:schemeClr val="dk1"/>
              </a:buClr>
              <a:buSzPct val="55000"/>
            </a:pPr>
            <a:r>
              <a:rPr lang="en-US" sz="2400" dirty="0">
                <a:latin typeface="Helvetica Neue Light" panose="02000403000000020004" pitchFamily="2" charset="0"/>
                <a:ea typeface="Helvetica Neue Light" panose="02000403000000020004" pitchFamily="2" charset="0"/>
                <a:cs typeface="Arial"/>
                <a:sym typeface="Arial"/>
              </a:rPr>
              <a:t>Associate Core Director  </a:t>
            </a:r>
          </a:p>
          <a:p>
            <a:pPr marL="609585">
              <a:spcBef>
                <a:spcPts val="1333"/>
              </a:spcBef>
            </a:pPr>
            <a:endParaRPr lang="en-US" sz="2667" dirty="0">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10753640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11C9907-E4BE-734A-8308-04EBAF0EFA9F}"/>
              </a:ext>
            </a:extLst>
          </p:cNvPr>
          <p:cNvSpPr/>
          <p:nvPr/>
        </p:nvSpPr>
        <p:spPr>
          <a:xfrm>
            <a:off x="366079" y="268377"/>
            <a:ext cx="9175910" cy="707886"/>
          </a:xfrm>
          <a:prstGeom prst="rect">
            <a:avLst/>
          </a:prstGeom>
        </p:spPr>
        <p:txBody>
          <a:bodyPr wrap="none">
            <a:spAutoFit/>
          </a:bodyPr>
          <a:lstStyle/>
          <a:p>
            <a:r>
              <a:rPr lang="en-US" sz="4000" dirty="0">
                <a:solidFill>
                  <a:srgbClr val="14A1D4"/>
                </a:solidFill>
                <a:latin typeface="Poppins" pitchFamily="2" charset="77"/>
                <a:ea typeface="Helvetica Neue Light" panose="02000403000000020004" pitchFamily="2" charset="0"/>
                <a:cs typeface="Poppins" pitchFamily="2" charset="77"/>
              </a:rPr>
              <a:t>4. Consider the variables of interest</a:t>
            </a:r>
          </a:p>
        </p:txBody>
      </p:sp>
      <p:pic>
        <p:nvPicPr>
          <p:cNvPr id="4" name="Picture 3">
            <a:extLst>
              <a:ext uri="{FF2B5EF4-FFF2-40B4-BE49-F238E27FC236}">
                <a16:creationId xmlns:a16="http://schemas.microsoft.com/office/drawing/2014/main" id="{68EA7E3F-95D9-C94B-BC90-371CB6576F60}"/>
              </a:ext>
            </a:extLst>
          </p:cNvPr>
          <p:cNvPicPr>
            <a:picLocks noChangeAspect="1"/>
          </p:cNvPicPr>
          <p:nvPr/>
        </p:nvPicPr>
        <p:blipFill>
          <a:blip r:embed="rId2"/>
          <a:stretch>
            <a:fillRect/>
          </a:stretch>
        </p:blipFill>
        <p:spPr>
          <a:xfrm>
            <a:off x="366079" y="1133613"/>
            <a:ext cx="8864316" cy="2961309"/>
          </a:xfrm>
          <a:prstGeom prst="rect">
            <a:avLst/>
          </a:prstGeom>
        </p:spPr>
      </p:pic>
      <p:sp>
        <p:nvSpPr>
          <p:cNvPr id="5" name="Rectangle 4">
            <a:extLst>
              <a:ext uri="{FF2B5EF4-FFF2-40B4-BE49-F238E27FC236}">
                <a16:creationId xmlns:a16="http://schemas.microsoft.com/office/drawing/2014/main" id="{304670F4-2EE6-B542-96A9-C0DB4BA53F24}"/>
              </a:ext>
            </a:extLst>
          </p:cNvPr>
          <p:cNvSpPr/>
          <p:nvPr/>
        </p:nvSpPr>
        <p:spPr>
          <a:xfrm>
            <a:off x="9835265" y="6611779"/>
            <a:ext cx="2356735" cy="246221"/>
          </a:xfrm>
          <a:prstGeom prst="rect">
            <a:avLst/>
          </a:prstGeom>
        </p:spPr>
        <p:txBody>
          <a:bodyPr wrap="none">
            <a:spAutoFit/>
          </a:bodyPr>
          <a:lstStyle/>
          <a:p>
            <a:r>
              <a:rPr lang="en-US" sz="1000" dirty="0">
                <a:latin typeface="Poppins" pitchFamily="2" charset="77"/>
                <a:cs typeface="Poppins" pitchFamily="2" charset="77"/>
              </a:rPr>
              <a:t>Image source: by Hannah Bonville</a:t>
            </a:r>
          </a:p>
        </p:txBody>
      </p:sp>
      <p:pic>
        <p:nvPicPr>
          <p:cNvPr id="9" name="Picture 8">
            <a:extLst>
              <a:ext uri="{FF2B5EF4-FFF2-40B4-BE49-F238E27FC236}">
                <a16:creationId xmlns:a16="http://schemas.microsoft.com/office/drawing/2014/main" id="{DF0705B2-36ED-33B0-0C72-4C6AFA3A10A3}"/>
              </a:ext>
            </a:extLst>
          </p:cNvPr>
          <p:cNvPicPr>
            <a:picLocks noChangeAspect="1"/>
          </p:cNvPicPr>
          <p:nvPr/>
        </p:nvPicPr>
        <p:blipFill rotWithShape="1">
          <a:blip r:embed="rId3"/>
          <a:srcRect l="53440"/>
          <a:stretch/>
        </p:blipFill>
        <p:spPr>
          <a:xfrm>
            <a:off x="6345143" y="4075467"/>
            <a:ext cx="1894717" cy="2557127"/>
          </a:xfrm>
          <a:prstGeom prst="rect">
            <a:avLst/>
          </a:prstGeom>
        </p:spPr>
      </p:pic>
      <p:pic>
        <p:nvPicPr>
          <p:cNvPr id="10" name="Picture 9">
            <a:extLst>
              <a:ext uri="{FF2B5EF4-FFF2-40B4-BE49-F238E27FC236}">
                <a16:creationId xmlns:a16="http://schemas.microsoft.com/office/drawing/2014/main" id="{3E60F246-0F8A-022A-81AE-C59F13673057}"/>
              </a:ext>
            </a:extLst>
          </p:cNvPr>
          <p:cNvPicPr>
            <a:picLocks noChangeAspect="1"/>
          </p:cNvPicPr>
          <p:nvPr/>
        </p:nvPicPr>
        <p:blipFill rotWithShape="1">
          <a:blip r:embed="rId3"/>
          <a:srcRect r="52236"/>
          <a:stretch/>
        </p:blipFill>
        <p:spPr>
          <a:xfrm>
            <a:off x="779857" y="4028197"/>
            <a:ext cx="1963821" cy="2583582"/>
          </a:xfrm>
          <a:prstGeom prst="rect">
            <a:avLst/>
          </a:prstGeom>
        </p:spPr>
      </p:pic>
      <p:sp>
        <p:nvSpPr>
          <p:cNvPr id="2" name="TextBox 1">
            <a:extLst>
              <a:ext uri="{FF2B5EF4-FFF2-40B4-BE49-F238E27FC236}">
                <a16:creationId xmlns:a16="http://schemas.microsoft.com/office/drawing/2014/main" id="{2DEEB93A-A704-BBF3-E32C-A0673BD5CC31}"/>
              </a:ext>
            </a:extLst>
          </p:cNvPr>
          <p:cNvSpPr txBox="1"/>
          <p:nvPr/>
        </p:nvSpPr>
        <p:spPr>
          <a:xfrm>
            <a:off x="8286826" y="5003020"/>
            <a:ext cx="1938992" cy="369332"/>
          </a:xfrm>
          <a:prstGeom prst="rect">
            <a:avLst/>
          </a:prstGeom>
          <a:noFill/>
        </p:spPr>
        <p:txBody>
          <a:bodyPr wrap="none" rtlCol="0">
            <a:spAutoFit/>
          </a:bodyPr>
          <a:lstStyle/>
          <a:p>
            <a:r>
              <a:rPr lang="en-US" dirty="0">
                <a:latin typeface="Helvetica Neue Light" panose="02000403000000020004" pitchFamily="2" charset="0"/>
                <a:ea typeface="Helvetica Neue Light" panose="02000403000000020004" pitchFamily="2" charset="0"/>
              </a:rPr>
              <a:t>Autism in children</a:t>
            </a:r>
          </a:p>
        </p:txBody>
      </p:sp>
      <p:sp>
        <p:nvSpPr>
          <p:cNvPr id="6" name="TextBox 5">
            <a:extLst>
              <a:ext uri="{FF2B5EF4-FFF2-40B4-BE49-F238E27FC236}">
                <a16:creationId xmlns:a16="http://schemas.microsoft.com/office/drawing/2014/main" id="{F5243E4F-BA7B-CF52-3A8A-BF46DDB4E2B0}"/>
              </a:ext>
            </a:extLst>
          </p:cNvPr>
          <p:cNvSpPr txBox="1"/>
          <p:nvPr/>
        </p:nvSpPr>
        <p:spPr>
          <a:xfrm>
            <a:off x="2743678" y="5014865"/>
            <a:ext cx="2585003" cy="369332"/>
          </a:xfrm>
          <a:prstGeom prst="rect">
            <a:avLst/>
          </a:prstGeom>
          <a:noFill/>
        </p:spPr>
        <p:txBody>
          <a:bodyPr wrap="none" rtlCol="0">
            <a:spAutoFit/>
          </a:bodyPr>
          <a:lstStyle/>
          <a:p>
            <a:r>
              <a:rPr lang="en-US" dirty="0">
                <a:latin typeface="Helvetica Neue Light" panose="02000403000000020004" pitchFamily="2" charset="0"/>
                <a:ea typeface="Helvetica Neue Light" panose="02000403000000020004" pitchFamily="2" charset="0"/>
              </a:rPr>
              <a:t>Pollutants measurement</a:t>
            </a:r>
          </a:p>
        </p:txBody>
      </p:sp>
    </p:spTree>
    <p:extLst>
      <p:ext uri="{BB962C8B-B14F-4D97-AF65-F5344CB8AC3E}">
        <p14:creationId xmlns:p14="http://schemas.microsoft.com/office/powerpoint/2010/main" val="29143584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1826A68-5600-DD41-EE2C-FF7D9B9A6A40}"/>
              </a:ext>
            </a:extLst>
          </p:cNvPr>
          <p:cNvSpPr/>
          <p:nvPr/>
        </p:nvSpPr>
        <p:spPr>
          <a:xfrm>
            <a:off x="144319" y="5656115"/>
            <a:ext cx="12261556" cy="769441"/>
          </a:xfrm>
          <a:prstGeom prst="rect">
            <a:avLst/>
          </a:prstGeom>
        </p:spPr>
        <p:txBody>
          <a:bodyPr wrap="square">
            <a:spAutoFit/>
          </a:bodyPr>
          <a:lstStyle/>
          <a:p>
            <a:r>
              <a:rPr lang="en-US" sz="2200" dirty="0">
                <a:latin typeface="Helvetica Neue Light" panose="02000403000000020004" pitchFamily="2" charset="0"/>
                <a:ea typeface="Helvetica Neue Light" panose="02000403000000020004" pitchFamily="2" charset="0"/>
              </a:rPr>
              <a:t>In an </a:t>
            </a:r>
            <a:r>
              <a:rPr lang="en-US" sz="2200" u="sng" dirty="0">
                <a:latin typeface="Helvetica Neue Light" panose="02000403000000020004" pitchFamily="2" charset="0"/>
                <a:ea typeface="Helvetica Neue Light" panose="02000403000000020004" pitchFamily="2" charset="0"/>
              </a:rPr>
              <a:t>experiment</a:t>
            </a:r>
            <a:r>
              <a:rPr lang="en-US" sz="2200" dirty="0">
                <a:latin typeface="Helvetica Neue Light" panose="02000403000000020004" pitchFamily="2" charset="0"/>
                <a:ea typeface="Helvetica Neue Light" panose="02000403000000020004" pitchFamily="2" charset="0"/>
              </a:rPr>
              <a:t>, you manipulate an independent variable to study </a:t>
            </a:r>
            <a:r>
              <a:rPr lang="en-US" sz="2200" u="sng" dirty="0">
                <a:latin typeface="Helvetica Neue Light" panose="02000403000000020004" pitchFamily="2" charset="0"/>
                <a:ea typeface="Helvetica Neue Light" panose="02000403000000020004" pitchFamily="2" charset="0"/>
              </a:rPr>
              <a:t>its effects </a:t>
            </a:r>
            <a:r>
              <a:rPr lang="en-US" sz="2200" dirty="0">
                <a:latin typeface="Helvetica Neue Light" panose="02000403000000020004" pitchFamily="2" charset="0"/>
                <a:ea typeface="Helvetica Neue Light" panose="02000403000000020004" pitchFamily="2" charset="0"/>
              </a:rPr>
              <a:t>on a dependent variable (response)</a:t>
            </a:r>
          </a:p>
        </p:txBody>
      </p:sp>
      <p:sp>
        <p:nvSpPr>
          <p:cNvPr id="5" name="TextBox 4">
            <a:extLst>
              <a:ext uri="{FF2B5EF4-FFF2-40B4-BE49-F238E27FC236}">
                <a16:creationId xmlns:a16="http://schemas.microsoft.com/office/drawing/2014/main" id="{B335941B-570F-5B9A-FA09-724118F71395}"/>
              </a:ext>
            </a:extLst>
          </p:cNvPr>
          <p:cNvSpPr txBox="1"/>
          <p:nvPr/>
        </p:nvSpPr>
        <p:spPr>
          <a:xfrm>
            <a:off x="2364301" y="3034192"/>
            <a:ext cx="1489510" cy="1477328"/>
          </a:xfrm>
          <a:prstGeom prst="rect">
            <a:avLst/>
          </a:prstGeom>
          <a:noFill/>
        </p:spPr>
        <p:txBody>
          <a:bodyPr wrap="none" rtlCol="0">
            <a:spAutoFit/>
          </a:bodyPr>
          <a:lstStyle/>
          <a:p>
            <a:pPr algn="ctr"/>
            <a:r>
              <a:rPr lang="en-US" dirty="0">
                <a:latin typeface="Poppins" pitchFamily="2" charset="77"/>
                <a:cs typeface="Poppins" pitchFamily="2" charset="77"/>
              </a:rPr>
              <a:t>Risk factors</a:t>
            </a:r>
          </a:p>
          <a:p>
            <a:pPr algn="ctr"/>
            <a:endParaRPr lang="en-US" dirty="0">
              <a:latin typeface="Poppins" pitchFamily="2" charset="77"/>
              <a:cs typeface="Poppins" pitchFamily="2" charset="77"/>
            </a:endParaRPr>
          </a:p>
          <a:p>
            <a:pPr algn="ctr"/>
            <a:r>
              <a:rPr lang="en-US" dirty="0">
                <a:latin typeface="Poppins" pitchFamily="2" charset="77"/>
                <a:cs typeface="Poppins" pitchFamily="2" charset="77"/>
              </a:rPr>
              <a:t>Genotype</a:t>
            </a:r>
          </a:p>
          <a:p>
            <a:pPr algn="ctr"/>
            <a:endParaRPr lang="en-US" dirty="0">
              <a:latin typeface="Poppins" pitchFamily="2" charset="77"/>
              <a:cs typeface="Poppins" pitchFamily="2" charset="77"/>
            </a:endParaRPr>
          </a:p>
          <a:p>
            <a:pPr algn="ctr"/>
            <a:r>
              <a:rPr lang="en-US" dirty="0">
                <a:latin typeface="Poppins" pitchFamily="2" charset="77"/>
                <a:cs typeface="Poppins" pitchFamily="2" charset="77"/>
              </a:rPr>
              <a:t>X </a:t>
            </a:r>
          </a:p>
        </p:txBody>
      </p:sp>
      <p:sp>
        <p:nvSpPr>
          <p:cNvPr id="6" name="TextBox 5">
            <a:extLst>
              <a:ext uri="{FF2B5EF4-FFF2-40B4-BE49-F238E27FC236}">
                <a16:creationId xmlns:a16="http://schemas.microsoft.com/office/drawing/2014/main" id="{E5FEA6CE-CEB5-8338-F374-F8DECB11E8D1}"/>
              </a:ext>
            </a:extLst>
          </p:cNvPr>
          <p:cNvSpPr txBox="1"/>
          <p:nvPr/>
        </p:nvSpPr>
        <p:spPr>
          <a:xfrm>
            <a:off x="7679354" y="3034192"/>
            <a:ext cx="2148345" cy="1477328"/>
          </a:xfrm>
          <a:prstGeom prst="rect">
            <a:avLst/>
          </a:prstGeom>
          <a:noFill/>
        </p:spPr>
        <p:txBody>
          <a:bodyPr wrap="none" rtlCol="0">
            <a:spAutoFit/>
          </a:bodyPr>
          <a:lstStyle/>
          <a:p>
            <a:pPr algn="ctr"/>
            <a:r>
              <a:rPr lang="en-US" dirty="0">
                <a:latin typeface="Poppins" pitchFamily="2" charset="77"/>
                <a:cs typeface="Poppins" pitchFamily="2" charset="77"/>
              </a:rPr>
              <a:t>Disease</a:t>
            </a:r>
          </a:p>
          <a:p>
            <a:pPr algn="ctr"/>
            <a:endParaRPr lang="en-US" dirty="0">
              <a:latin typeface="Poppins" pitchFamily="2" charset="77"/>
              <a:cs typeface="Poppins" pitchFamily="2" charset="77"/>
            </a:endParaRPr>
          </a:p>
          <a:p>
            <a:pPr algn="ctr"/>
            <a:r>
              <a:rPr lang="en-US" dirty="0">
                <a:latin typeface="Poppins" pitchFamily="2" charset="77"/>
                <a:cs typeface="Poppins" pitchFamily="2" charset="77"/>
              </a:rPr>
              <a:t>Gene expression </a:t>
            </a:r>
          </a:p>
          <a:p>
            <a:pPr algn="ctr"/>
            <a:endParaRPr lang="en-US" dirty="0">
              <a:latin typeface="Poppins" pitchFamily="2" charset="77"/>
              <a:cs typeface="Poppins" pitchFamily="2" charset="77"/>
            </a:endParaRPr>
          </a:p>
          <a:p>
            <a:pPr algn="ctr"/>
            <a:r>
              <a:rPr lang="en-US" dirty="0">
                <a:latin typeface="Poppins" pitchFamily="2" charset="77"/>
                <a:cs typeface="Poppins" pitchFamily="2" charset="77"/>
              </a:rPr>
              <a:t>Y</a:t>
            </a:r>
          </a:p>
        </p:txBody>
      </p:sp>
      <p:pic>
        <p:nvPicPr>
          <p:cNvPr id="8" name="Picture 7">
            <a:extLst>
              <a:ext uri="{FF2B5EF4-FFF2-40B4-BE49-F238E27FC236}">
                <a16:creationId xmlns:a16="http://schemas.microsoft.com/office/drawing/2014/main" id="{8AB3D0FD-9A40-46FF-DE83-B83BF1ED69A8}"/>
              </a:ext>
            </a:extLst>
          </p:cNvPr>
          <p:cNvPicPr>
            <a:picLocks noChangeAspect="1"/>
          </p:cNvPicPr>
          <p:nvPr/>
        </p:nvPicPr>
        <p:blipFill>
          <a:blip r:embed="rId2"/>
          <a:stretch>
            <a:fillRect/>
          </a:stretch>
        </p:blipFill>
        <p:spPr>
          <a:xfrm>
            <a:off x="318274" y="1777856"/>
            <a:ext cx="11555451" cy="945446"/>
          </a:xfrm>
          <a:prstGeom prst="rect">
            <a:avLst/>
          </a:prstGeom>
        </p:spPr>
      </p:pic>
      <p:sp>
        <p:nvSpPr>
          <p:cNvPr id="9" name="Rectangle 8">
            <a:extLst>
              <a:ext uri="{FF2B5EF4-FFF2-40B4-BE49-F238E27FC236}">
                <a16:creationId xmlns:a16="http://schemas.microsoft.com/office/drawing/2014/main" id="{65E6B72A-1F05-F348-9C52-79C8B81FABD2}"/>
              </a:ext>
            </a:extLst>
          </p:cNvPr>
          <p:cNvSpPr/>
          <p:nvPr/>
        </p:nvSpPr>
        <p:spPr>
          <a:xfrm>
            <a:off x="144319" y="90321"/>
            <a:ext cx="12047681" cy="1015663"/>
          </a:xfrm>
          <a:prstGeom prst="rect">
            <a:avLst/>
          </a:prstGeom>
        </p:spPr>
        <p:txBody>
          <a:bodyPr wrap="square">
            <a:spAutoFit/>
          </a:bodyPr>
          <a:lstStyle/>
          <a:p>
            <a:r>
              <a:rPr lang="en-US" sz="3000" i="0" dirty="0">
                <a:solidFill>
                  <a:srgbClr val="14A1D4"/>
                </a:solidFill>
                <a:effectLst/>
                <a:latin typeface=""/>
              </a:rPr>
              <a:t>Experimental design is used to establish the effect an independent variable has on a dependent variable.</a:t>
            </a:r>
            <a:endParaRPr lang="en-US" sz="3000" dirty="0">
              <a:solidFill>
                <a:srgbClr val="14A1D4"/>
              </a:solidFill>
              <a:latin typeface=""/>
            </a:endParaRPr>
          </a:p>
        </p:txBody>
      </p:sp>
    </p:spTree>
    <p:extLst>
      <p:ext uri="{BB962C8B-B14F-4D97-AF65-F5344CB8AC3E}">
        <p14:creationId xmlns:p14="http://schemas.microsoft.com/office/powerpoint/2010/main" val="5869828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1CE049-9207-3D4A-88E2-F120A0E0C9FC}"/>
              </a:ext>
            </a:extLst>
          </p:cNvPr>
          <p:cNvSpPr/>
          <p:nvPr/>
        </p:nvSpPr>
        <p:spPr>
          <a:xfrm>
            <a:off x="237216" y="3562112"/>
            <a:ext cx="10060767"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5. From the population to a sample</a:t>
            </a:r>
            <a:endParaRPr lang="en-US" sz="4400" dirty="0">
              <a:solidFill>
                <a:srgbClr val="14A1D4"/>
              </a:solidFill>
              <a:latin typeface="Poppins" pitchFamily="2" charset="77"/>
              <a:ea typeface="Helvetica Neue Light" panose="02000403000000020004" pitchFamily="2" charset="0"/>
              <a:cs typeface="Poppins" pitchFamily="2" charset="77"/>
            </a:endParaRPr>
          </a:p>
        </p:txBody>
      </p:sp>
      <p:sp>
        <p:nvSpPr>
          <p:cNvPr id="4" name="Rectangle 3">
            <a:extLst>
              <a:ext uri="{FF2B5EF4-FFF2-40B4-BE49-F238E27FC236}">
                <a16:creationId xmlns:a16="http://schemas.microsoft.com/office/drawing/2014/main" id="{6D4602E7-9FF4-5D46-B76B-9CF70ED20ED1}"/>
              </a:ext>
            </a:extLst>
          </p:cNvPr>
          <p:cNvSpPr/>
          <p:nvPr/>
        </p:nvSpPr>
        <p:spPr>
          <a:xfrm>
            <a:off x="237216" y="918882"/>
            <a:ext cx="11881989" cy="1128514"/>
          </a:xfrm>
          <a:prstGeom prst="rect">
            <a:avLst/>
          </a:prstGeom>
        </p:spPr>
        <p:txBody>
          <a:bodyPr wrap="square">
            <a:spAutoFit/>
          </a:bodyPr>
          <a:lstStyle/>
          <a:p>
            <a:pPr>
              <a:lnSpc>
                <a:spcPct val="150000"/>
              </a:lnSpc>
            </a:pPr>
            <a:endParaRPr lang="en-US" sz="2400" dirty="0">
              <a:latin typeface="Helvetica Neue Light" panose="02000403000000020004" pitchFamily="2" charset="0"/>
              <a:ea typeface="Helvetica Neue Light" panose="02000403000000020004" pitchFamily="2" charset="0"/>
            </a:endParaRPr>
          </a:p>
          <a:p>
            <a:pPr>
              <a:lnSpc>
                <a:spcPct val="150000"/>
              </a:lnSpc>
            </a:pPr>
            <a:endParaRPr lang="en-US" sz="2400" dirty="0">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36031849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1CE049-9207-3D4A-88E2-F120A0E0C9FC}"/>
              </a:ext>
            </a:extLst>
          </p:cNvPr>
          <p:cNvSpPr/>
          <p:nvPr/>
        </p:nvSpPr>
        <p:spPr>
          <a:xfrm>
            <a:off x="237217" y="149441"/>
            <a:ext cx="9571851"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Biological and experimental units</a:t>
            </a:r>
            <a:endParaRPr lang="en-US" sz="4400" dirty="0">
              <a:solidFill>
                <a:srgbClr val="14A1D4"/>
              </a:solidFill>
              <a:latin typeface="Poppins" pitchFamily="2" charset="77"/>
              <a:ea typeface="Helvetica Neue Light" panose="02000403000000020004" pitchFamily="2" charset="0"/>
              <a:cs typeface="Poppins" pitchFamily="2" charset="77"/>
            </a:endParaRPr>
          </a:p>
        </p:txBody>
      </p:sp>
      <p:sp>
        <p:nvSpPr>
          <p:cNvPr id="4" name="Rectangle 3">
            <a:extLst>
              <a:ext uri="{FF2B5EF4-FFF2-40B4-BE49-F238E27FC236}">
                <a16:creationId xmlns:a16="http://schemas.microsoft.com/office/drawing/2014/main" id="{6D4602E7-9FF4-5D46-B76B-9CF70ED20ED1}"/>
              </a:ext>
            </a:extLst>
          </p:cNvPr>
          <p:cNvSpPr/>
          <p:nvPr/>
        </p:nvSpPr>
        <p:spPr>
          <a:xfrm>
            <a:off x="237216" y="918882"/>
            <a:ext cx="11881989" cy="5560497"/>
          </a:xfrm>
          <a:prstGeom prst="rect">
            <a:avLst/>
          </a:prstGeom>
        </p:spPr>
        <p:txBody>
          <a:bodyPr wrap="square">
            <a:spAutoFit/>
          </a:bodyPr>
          <a:lstStyle/>
          <a:p>
            <a:pPr>
              <a:lnSpc>
                <a:spcPct val="150000"/>
              </a:lnSpc>
            </a:pPr>
            <a:r>
              <a:rPr lang="en-US" sz="2400" dirty="0">
                <a:latin typeface="Helvetica Neue Light" panose="02000403000000020004" pitchFamily="2" charset="0"/>
                <a:ea typeface="Helvetica Neue Light" panose="02000403000000020004" pitchFamily="2" charset="0"/>
              </a:rPr>
              <a:t>Entities to which we apply treatment and on which we make observations and inferences </a:t>
            </a:r>
          </a:p>
          <a:p>
            <a:pPr marL="285750" indent="-285750">
              <a:lnSpc>
                <a:spcPct val="150000"/>
              </a:lnSpc>
              <a:buFont typeface="Courier New" panose="02070309020205020404" pitchFamily="49" charset="0"/>
              <a:buChar char="o"/>
            </a:pPr>
            <a:endParaRPr lang="en-US" sz="2400" dirty="0">
              <a:latin typeface="Helvetica Neue Light" panose="02000403000000020004" pitchFamily="2" charset="0"/>
              <a:ea typeface="Helvetica Neue Light" panose="02000403000000020004" pitchFamily="2" charset="0"/>
            </a:endParaRPr>
          </a:p>
          <a:p>
            <a:pPr marL="285750" indent="-285750">
              <a:lnSpc>
                <a:spcPct val="150000"/>
              </a:lnSpc>
              <a:buFont typeface="Courier New" panose="02070309020205020404" pitchFamily="49" charset="0"/>
              <a:buChar char="o"/>
            </a:pPr>
            <a:r>
              <a:rPr lang="en-US" sz="2400" dirty="0">
                <a:latin typeface="Helvetica Neue Light" panose="02000403000000020004" pitchFamily="2" charset="0"/>
                <a:ea typeface="Helvetica Neue Light" panose="02000403000000020004" pitchFamily="2" charset="0"/>
              </a:rPr>
              <a:t>Animal or human subject</a:t>
            </a:r>
          </a:p>
          <a:p>
            <a:pPr marL="285750" indent="-285750">
              <a:lnSpc>
                <a:spcPct val="150000"/>
              </a:lnSpc>
              <a:buFont typeface="Courier New" panose="02070309020205020404" pitchFamily="49" charset="0"/>
              <a:buChar char="o"/>
            </a:pPr>
            <a:r>
              <a:rPr lang="en-US" sz="2400" dirty="0">
                <a:latin typeface="Helvetica Neue Light" panose="02000403000000020004" pitchFamily="2" charset="0"/>
                <a:ea typeface="Helvetica Neue Light" panose="02000403000000020004" pitchFamily="2" charset="0"/>
              </a:rPr>
              <a:t>Raw material for some processing operation</a:t>
            </a:r>
          </a:p>
          <a:p>
            <a:pPr marL="285750" indent="-285750">
              <a:lnSpc>
                <a:spcPct val="150000"/>
              </a:lnSpc>
              <a:buFont typeface="Courier New" panose="02070309020205020404" pitchFamily="49" charset="0"/>
              <a:buChar char="o"/>
            </a:pPr>
            <a:r>
              <a:rPr lang="en-US" sz="2400" dirty="0">
                <a:latin typeface="Helvetica Neue Light" panose="02000403000000020004" pitchFamily="2" charset="0"/>
                <a:ea typeface="Helvetica Neue Light" panose="02000403000000020004" pitchFamily="2" charset="0"/>
              </a:rPr>
              <a:t>Condition that exist at a point in time or trial?</a:t>
            </a:r>
          </a:p>
          <a:p>
            <a:pPr marL="285750" indent="-285750">
              <a:lnSpc>
                <a:spcPct val="150000"/>
              </a:lnSpc>
              <a:buFont typeface="Courier New" panose="02070309020205020404" pitchFamily="49" charset="0"/>
              <a:buChar char="o"/>
            </a:pPr>
            <a:endParaRPr lang="en-US" sz="2400" dirty="0">
              <a:latin typeface="Helvetica Neue Light" panose="02000403000000020004" pitchFamily="2" charset="0"/>
              <a:ea typeface="Helvetica Neue Light" panose="02000403000000020004" pitchFamily="2" charset="0"/>
            </a:endParaRPr>
          </a:p>
          <a:p>
            <a:pPr>
              <a:lnSpc>
                <a:spcPct val="150000"/>
              </a:lnSpc>
            </a:pPr>
            <a:r>
              <a:rPr lang="en-US" sz="2400" dirty="0">
                <a:latin typeface="Helvetica Neue Light" panose="02000403000000020004" pitchFamily="2" charset="0"/>
                <a:ea typeface="Helvetica Neue Light" panose="02000403000000020004" pitchFamily="2" charset="0"/>
              </a:rPr>
              <a:t>Experimental units are the smallest entities that can be independently assigned to a treatment (e.g., animal, litter, cage, well).</a:t>
            </a:r>
          </a:p>
          <a:p>
            <a:pPr>
              <a:lnSpc>
                <a:spcPct val="150000"/>
              </a:lnSpc>
            </a:pPr>
            <a:endParaRPr lang="en-US" sz="2400" dirty="0">
              <a:latin typeface="Helvetica Neue Light" panose="02000403000000020004" pitchFamily="2" charset="0"/>
              <a:ea typeface="Helvetica Neue Light" panose="02000403000000020004" pitchFamily="2" charset="0"/>
            </a:endParaRPr>
          </a:p>
          <a:p>
            <a:pPr>
              <a:lnSpc>
                <a:spcPct val="150000"/>
              </a:lnSpc>
            </a:pPr>
            <a:endParaRPr lang="en-US" sz="2400" dirty="0">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42305471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1CE049-9207-3D4A-88E2-F120A0E0C9FC}"/>
              </a:ext>
            </a:extLst>
          </p:cNvPr>
          <p:cNvSpPr/>
          <p:nvPr/>
        </p:nvSpPr>
        <p:spPr>
          <a:xfrm>
            <a:off x="237217" y="149441"/>
            <a:ext cx="8762335"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Experimental design guides in </a:t>
            </a:r>
            <a:endParaRPr lang="en-US" sz="4400" dirty="0">
              <a:solidFill>
                <a:srgbClr val="14A1D4"/>
              </a:solidFill>
              <a:latin typeface="Poppins" pitchFamily="2" charset="77"/>
              <a:ea typeface="Helvetica Neue Light" panose="02000403000000020004" pitchFamily="2" charset="0"/>
              <a:cs typeface="Poppins" pitchFamily="2" charset="77"/>
            </a:endParaRPr>
          </a:p>
        </p:txBody>
      </p:sp>
      <p:sp>
        <p:nvSpPr>
          <p:cNvPr id="4" name="Rectangle 3">
            <a:extLst>
              <a:ext uri="{FF2B5EF4-FFF2-40B4-BE49-F238E27FC236}">
                <a16:creationId xmlns:a16="http://schemas.microsoft.com/office/drawing/2014/main" id="{6D4602E7-9FF4-5D46-B76B-9CF70ED20ED1}"/>
              </a:ext>
            </a:extLst>
          </p:cNvPr>
          <p:cNvSpPr/>
          <p:nvPr/>
        </p:nvSpPr>
        <p:spPr>
          <a:xfrm>
            <a:off x="237217" y="2208839"/>
            <a:ext cx="11881989" cy="4452501"/>
          </a:xfrm>
          <a:prstGeom prst="rect">
            <a:avLst/>
          </a:prstGeom>
        </p:spPr>
        <p:txBody>
          <a:bodyPr wrap="square">
            <a:spAutoFit/>
          </a:bodyPr>
          <a:lstStyle/>
          <a:p>
            <a:pPr>
              <a:lnSpc>
                <a:spcPct val="150000"/>
              </a:lnSpc>
            </a:pPr>
            <a:r>
              <a:rPr lang="en-US" sz="2400" dirty="0">
                <a:solidFill>
                  <a:srgbClr val="333333"/>
                </a:solidFill>
                <a:latin typeface="Open Sans" panose="020B0606030504020204" pitchFamily="34" charset="0"/>
              </a:rPr>
              <a:t>C</a:t>
            </a:r>
            <a:r>
              <a:rPr lang="en-US" sz="2400" b="0" i="0" dirty="0">
                <a:solidFill>
                  <a:srgbClr val="333333"/>
                </a:solidFill>
                <a:effectLst/>
                <a:latin typeface="Open Sans" panose="020B0606030504020204" pitchFamily="34" charset="0"/>
              </a:rPr>
              <a:t>ollecting the maximum volume of relevant and required data for the subject of the research, at minimum resource spend. </a:t>
            </a:r>
          </a:p>
          <a:p>
            <a:pPr>
              <a:lnSpc>
                <a:spcPct val="150000"/>
              </a:lnSpc>
            </a:pPr>
            <a:endParaRPr lang="en-US" sz="2400" dirty="0">
              <a:solidFill>
                <a:srgbClr val="333333"/>
              </a:solidFill>
              <a:latin typeface="Open Sans" panose="020B0606030504020204" pitchFamily="34" charset="0"/>
            </a:endParaRPr>
          </a:p>
          <a:p>
            <a:pPr>
              <a:lnSpc>
                <a:spcPct val="150000"/>
              </a:lnSpc>
            </a:pPr>
            <a:r>
              <a:rPr lang="en-US" sz="2400" dirty="0">
                <a:solidFill>
                  <a:srgbClr val="333333"/>
                </a:solidFill>
                <a:latin typeface="Open Sans" panose="020B0606030504020204" pitchFamily="34" charset="0"/>
              </a:rPr>
              <a:t>E</a:t>
            </a:r>
            <a:r>
              <a:rPr lang="en-US" sz="2400" b="0" i="0" dirty="0">
                <a:solidFill>
                  <a:srgbClr val="333333"/>
                </a:solidFill>
                <a:effectLst/>
                <a:latin typeface="Open Sans" panose="020B0606030504020204" pitchFamily="34" charset="0"/>
              </a:rPr>
              <a:t>valuating the source of variations, variables/factors that affect the system.</a:t>
            </a:r>
            <a:endParaRPr lang="en-US" sz="2400" dirty="0">
              <a:latin typeface="Helvetica Neue Light" panose="02000403000000020004" pitchFamily="2" charset="0"/>
              <a:ea typeface="Helvetica Neue Light" panose="02000403000000020004" pitchFamily="2" charset="0"/>
            </a:endParaRPr>
          </a:p>
          <a:p>
            <a:pPr>
              <a:lnSpc>
                <a:spcPct val="150000"/>
              </a:lnSpc>
            </a:pPr>
            <a:endParaRPr lang="en-US" sz="2400" b="0" i="0" dirty="0">
              <a:solidFill>
                <a:srgbClr val="333333"/>
              </a:solidFill>
              <a:effectLst/>
              <a:latin typeface="Open Sans" panose="020B0606030504020204" pitchFamily="34" charset="0"/>
            </a:endParaRPr>
          </a:p>
          <a:p>
            <a:pPr>
              <a:lnSpc>
                <a:spcPct val="150000"/>
              </a:lnSpc>
            </a:pPr>
            <a:r>
              <a:rPr lang="en-US" sz="2400" b="0" i="0" dirty="0">
                <a:solidFill>
                  <a:srgbClr val="333333"/>
                </a:solidFill>
                <a:effectLst/>
                <a:latin typeface="Open Sans" panose="020B0606030504020204" pitchFamily="34" charset="0"/>
              </a:rPr>
              <a:t>It is an efficient method to minimize the number of experiments and gather the maximum amount of appropriate data.</a:t>
            </a:r>
            <a:endParaRPr lang="en-US" sz="2400" dirty="0">
              <a:solidFill>
                <a:srgbClr val="333333"/>
              </a:solidFill>
              <a:latin typeface="Open Sans" panose="020B0606030504020204" pitchFamily="34" charset="0"/>
              <a:ea typeface="Helvetica Neue Light" panose="02000403000000020004" pitchFamily="2" charset="0"/>
            </a:endParaRPr>
          </a:p>
          <a:p>
            <a:pPr>
              <a:lnSpc>
                <a:spcPct val="150000"/>
              </a:lnSpc>
            </a:pPr>
            <a:endParaRPr lang="en-US" sz="2400" dirty="0">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13464786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ECD5D-400B-7D46-BC06-2F05085A425B}"/>
              </a:ext>
            </a:extLst>
          </p:cNvPr>
          <p:cNvSpPr txBox="1">
            <a:spLocks/>
          </p:cNvSpPr>
          <p:nvPr/>
        </p:nvSpPr>
        <p:spPr>
          <a:xfrm>
            <a:off x="127202" y="173679"/>
            <a:ext cx="10443411"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Target population - generalization</a:t>
            </a:r>
          </a:p>
        </p:txBody>
      </p:sp>
      <p:sp>
        <p:nvSpPr>
          <p:cNvPr id="3" name="Content Placeholder 2">
            <a:extLst>
              <a:ext uri="{FF2B5EF4-FFF2-40B4-BE49-F238E27FC236}">
                <a16:creationId xmlns:a16="http://schemas.microsoft.com/office/drawing/2014/main" id="{4E70FCB2-1633-3845-B4AE-46445353510A}"/>
              </a:ext>
            </a:extLst>
          </p:cNvPr>
          <p:cNvSpPr txBox="1">
            <a:spLocks/>
          </p:cNvSpPr>
          <p:nvPr/>
        </p:nvSpPr>
        <p:spPr>
          <a:xfrm>
            <a:off x="448917" y="1066800"/>
            <a:ext cx="9799983" cy="4056062"/>
          </a:xfrm>
          <a:prstGeom prst="rect">
            <a:avLst/>
          </a:prstGeom>
        </p:spPr>
        <p:txBody>
          <a:bodyPr/>
          <a:lst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r>
              <a:rPr lang="en-US" dirty="0">
                <a:latin typeface="Helvetica Neue Light" panose="02000403000000020004" pitchFamily="2" charset="0"/>
                <a:ea typeface="Helvetica Neue Light" panose="02000403000000020004" pitchFamily="2" charset="0"/>
              </a:rPr>
              <a:t>All subjects/units that we want base our claims/conclusions on</a:t>
            </a:r>
          </a:p>
          <a:p>
            <a:pPr lvl="1">
              <a:lnSpc>
                <a:spcPct val="200000"/>
              </a:lnSpc>
            </a:pPr>
            <a:r>
              <a:rPr lang="en-US" dirty="0">
                <a:latin typeface="Helvetica Neue Light" panose="02000403000000020004" pitchFamily="2" charset="0"/>
                <a:ea typeface="Helvetica Neue Light" panose="02000403000000020004" pitchFamily="2" charset="0"/>
              </a:rPr>
              <a:t>The cardiac tissue of all mice at embryonic stage E9.5</a:t>
            </a:r>
          </a:p>
          <a:p>
            <a:pPr lvl="1">
              <a:lnSpc>
                <a:spcPct val="200000"/>
              </a:lnSpc>
            </a:pPr>
            <a:r>
              <a:rPr lang="en-US" dirty="0">
                <a:latin typeface="Helvetica Neue Light" panose="02000403000000020004" pitchFamily="2" charset="0"/>
                <a:ea typeface="Helvetica Neue Light" panose="02000403000000020004" pitchFamily="2" charset="0"/>
              </a:rPr>
              <a:t>All children below 5 years old who are diagnosed with autism</a:t>
            </a:r>
          </a:p>
          <a:p>
            <a:pPr lvl="1">
              <a:lnSpc>
                <a:spcPct val="200000"/>
              </a:lnSpc>
            </a:pPr>
            <a:r>
              <a:rPr lang="en-US" dirty="0">
                <a:latin typeface="Helvetica Neue Light" panose="02000403000000020004" pitchFamily="2" charset="0"/>
                <a:ea typeface="Helvetica Neue Light" panose="02000403000000020004" pitchFamily="2" charset="0"/>
              </a:rPr>
              <a:t>All mother that were pregnant in a geographical area</a:t>
            </a:r>
          </a:p>
        </p:txBody>
      </p:sp>
      <p:pic>
        <p:nvPicPr>
          <p:cNvPr id="4" name="Picture 3">
            <a:extLst>
              <a:ext uri="{FF2B5EF4-FFF2-40B4-BE49-F238E27FC236}">
                <a16:creationId xmlns:a16="http://schemas.microsoft.com/office/drawing/2014/main" id="{3F78C570-CA09-C745-AECD-FF284826E2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37150" y="4150340"/>
            <a:ext cx="2857500" cy="2276475"/>
          </a:xfrm>
          <a:prstGeom prst="rect">
            <a:avLst/>
          </a:prstGeom>
        </p:spPr>
      </p:pic>
      <p:sp>
        <p:nvSpPr>
          <p:cNvPr id="5" name="Rectangle 4">
            <a:extLst>
              <a:ext uri="{FF2B5EF4-FFF2-40B4-BE49-F238E27FC236}">
                <a16:creationId xmlns:a16="http://schemas.microsoft.com/office/drawing/2014/main" id="{6B137638-EC04-0849-9CCF-2AF136382666}"/>
              </a:ext>
            </a:extLst>
          </p:cNvPr>
          <p:cNvSpPr/>
          <p:nvPr/>
        </p:nvSpPr>
        <p:spPr>
          <a:xfrm>
            <a:off x="448917" y="4873078"/>
            <a:ext cx="8188233" cy="830997"/>
          </a:xfrm>
          <a:prstGeom prst="rect">
            <a:avLst/>
          </a:prstGeom>
        </p:spPr>
        <p:txBody>
          <a:bodyPr wrap="square">
            <a:spAutoFit/>
          </a:bodyPr>
          <a:lstStyle/>
          <a:p>
            <a:r>
              <a:rPr lang="en-US" sz="2400" dirty="0">
                <a:solidFill>
                  <a:srgbClr val="002A40"/>
                </a:solidFill>
                <a:latin typeface="Helvetica Neue Light" panose="02000403000000020004" pitchFamily="2" charset="0"/>
                <a:ea typeface="Helvetica Neue Light" panose="02000403000000020004" pitchFamily="2" charset="0"/>
              </a:rPr>
              <a:t>Data is expensive</a:t>
            </a:r>
          </a:p>
          <a:p>
            <a:r>
              <a:rPr lang="en-US" sz="2400" dirty="0">
                <a:solidFill>
                  <a:srgbClr val="002A40"/>
                </a:solidFill>
                <a:latin typeface="Helvetica Neue Light" panose="02000403000000020004" pitchFamily="2" charset="0"/>
                <a:ea typeface="Helvetica Neue Light" panose="02000403000000020004" pitchFamily="2" charset="0"/>
              </a:rPr>
              <a:t>Studying of the sample  </a:t>
            </a:r>
            <a:r>
              <a:rPr lang="en-US" sz="2400" dirty="0">
                <a:solidFill>
                  <a:srgbClr val="002A40"/>
                </a:solidFill>
                <a:latin typeface="Helvetica Neue Light" panose="02000403000000020004" pitchFamily="2" charset="0"/>
                <a:ea typeface="Helvetica Neue Light" panose="02000403000000020004" pitchFamily="2" charset="0"/>
                <a:sym typeface="Wingdings" panose="05000000000000000000" pitchFamily="2" charset="2"/>
              </a:rPr>
              <a:t> Conclusion on the population</a:t>
            </a:r>
            <a:endParaRPr lang="en-US" sz="2400" dirty="0">
              <a:solidFill>
                <a:srgbClr val="002A40"/>
              </a:solidFill>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290218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0A689EF-51F4-EAA7-3391-A66D7BAD5F4C}"/>
              </a:ext>
            </a:extLst>
          </p:cNvPr>
          <p:cNvSpPr txBox="1"/>
          <p:nvPr/>
        </p:nvSpPr>
        <p:spPr>
          <a:xfrm>
            <a:off x="305806" y="1767006"/>
            <a:ext cx="11886193" cy="2677656"/>
          </a:xfrm>
          <a:prstGeom prst="rect">
            <a:avLst/>
          </a:prstGeom>
          <a:noFill/>
        </p:spPr>
        <p:txBody>
          <a:bodyPr wrap="square">
            <a:spAutoFit/>
          </a:bodyPr>
          <a:lstStyle/>
          <a:p>
            <a:r>
              <a:rPr lang="en-US" sz="2400" dirty="0">
                <a:latin typeface="Helvetica Neue Light" panose="02000403000000020004" pitchFamily="2" charset="0"/>
                <a:ea typeface="Helvetica Neue Light" panose="02000403000000020004" pitchFamily="2" charset="0"/>
              </a:rPr>
              <a:t>As always, it depends…  </a:t>
            </a:r>
          </a:p>
          <a:p>
            <a:endParaRPr lang="en-US" sz="2400" dirty="0">
              <a:latin typeface="Helvetica Neue Light" panose="02000403000000020004" pitchFamily="2" charset="0"/>
              <a:ea typeface="Helvetica Neue Light" panose="02000403000000020004" pitchFamily="2" charset="0"/>
            </a:endParaRPr>
          </a:p>
          <a:p>
            <a:pPr marL="285750" indent="-285750">
              <a:buFont typeface="Courier New" panose="02070309020205020404" pitchFamily="49" charset="0"/>
              <a:buChar char="o"/>
            </a:pPr>
            <a:r>
              <a:rPr lang="en-US" sz="2400" dirty="0">
                <a:latin typeface="Helvetica Neue Light" panose="02000403000000020004" pitchFamily="2" charset="0"/>
                <a:ea typeface="Helvetica Neue Light" panose="02000403000000020004" pitchFamily="2" charset="0"/>
              </a:rPr>
              <a:t>on what we want to do (differential gene expression, variant detection, GWAS, …) </a:t>
            </a:r>
          </a:p>
          <a:p>
            <a:pPr marL="285750" indent="-285750">
              <a:buFont typeface="Courier New" panose="02070309020205020404" pitchFamily="49" charset="0"/>
              <a:buChar char="o"/>
            </a:pPr>
            <a:endParaRPr lang="en-US" sz="2400" dirty="0">
              <a:latin typeface="Helvetica Neue Light" panose="02000403000000020004" pitchFamily="2" charset="0"/>
              <a:ea typeface="Helvetica Neue Light" panose="02000403000000020004" pitchFamily="2" charset="0"/>
            </a:endParaRPr>
          </a:p>
          <a:p>
            <a:pPr marL="285750" indent="-285750">
              <a:buFont typeface="Courier New" panose="02070309020205020404" pitchFamily="49" charset="0"/>
              <a:buChar char="o"/>
            </a:pPr>
            <a:r>
              <a:rPr lang="en-US" sz="2400" dirty="0">
                <a:latin typeface="Helvetica Neue Light" panose="02000403000000020004" pitchFamily="2" charset="0"/>
                <a:ea typeface="Helvetica Neue Light" panose="02000403000000020004" pitchFamily="2" charset="0"/>
              </a:rPr>
              <a:t> on the variability between samples (cell lines, inbred animals, patients, …) </a:t>
            </a:r>
          </a:p>
          <a:p>
            <a:pPr marL="285750" indent="-285750">
              <a:buFont typeface="Courier New" panose="02070309020205020404" pitchFamily="49" charset="0"/>
              <a:buChar char="o"/>
            </a:pPr>
            <a:endParaRPr lang="en-US" sz="2400" dirty="0">
              <a:latin typeface="Helvetica Neue Light" panose="02000403000000020004" pitchFamily="2" charset="0"/>
              <a:ea typeface="Helvetica Neue Light" panose="02000403000000020004" pitchFamily="2" charset="0"/>
            </a:endParaRPr>
          </a:p>
          <a:p>
            <a:pPr marL="285750" indent="-285750">
              <a:buFont typeface="Courier New" panose="02070309020205020404" pitchFamily="49" charset="0"/>
              <a:buChar char="o"/>
            </a:pPr>
            <a:r>
              <a:rPr lang="en-US" sz="2400" dirty="0">
                <a:latin typeface="Helvetica Neue Light" panose="02000403000000020004" pitchFamily="2" charset="0"/>
                <a:ea typeface="Helvetica Neue Light" panose="02000403000000020004" pitchFamily="2" charset="0"/>
              </a:rPr>
              <a:t>on the magnitude of the expected effect</a:t>
            </a:r>
          </a:p>
        </p:txBody>
      </p:sp>
      <p:sp>
        <p:nvSpPr>
          <p:cNvPr id="2" name="Title 1">
            <a:extLst>
              <a:ext uri="{FF2B5EF4-FFF2-40B4-BE49-F238E27FC236}">
                <a16:creationId xmlns:a16="http://schemas.microsoft.com/office/drawing/2014/main" id="{3E21C3A5-9072-B92A-E729-37202BE0015A}"/>
              </a:ext>
            </a:extLst>
          </p:cNvPr>
          <p:cNvSpPr txBox="1">
            <a:spLocks/>
          </p:cNvSpPr>
          <p:nvPr/>
        </p:nvSpPr>
        <p:spPr>
          <a:xfrm>
            <a:off x="127202" y="173679"/>
            <a:ext cx="10443411"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Sample size</a:t>
            </a:r>
          </a:p>
        </p:txBody>
      </p:sp>
    </p:spTree>
    <p:extLst>
      <p:ext uri="{BB962C8B-B14F-4D97-AF65-F5344CB8AC3E}">
        <p14:creationId xmlns:p14="http://schemas.microsoft.com/office/powerpoint/2010/main" val="11493385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3301CB3-94EC-934C-B920-0851630BB676}"/>
              </a:ext>
            </a:extLst>
          </p:cNvPr>
          <p:cNvSpPr/>
          <p:nvPr/>
        </p:nvSpPr>
        <p:spPr>
          <a:xfrm>
            <a:off x="398582" y="4523014"/>
            <a:ext cx="11394831" cy="1661993"/>
          </a:xfrm>
          <a:prstGeom prst="rect">
            <a:avLst/>
          </a:prstGeom>
        </p:spPr>
        <p:txBody>
          <a:bodyPr wrap="square">
            <a:spAutoFit/>
          </a:bodyPr>
          <a:lstStyle/>
          <a:p>
            <a:pPr algn="ctr"/>
            <a:r>
              <a:rPr lang="en-US" sz="3400" dirty="0">
                <a:solidFill>
                  <a:srgbClr val="002A40"/>
                </a:solidFill>
                <a:latin typeface="Helvetica Neue Light" panose="02000403000000020004" pitchFamily="2" charset="0"/>
                <a:ea typeface="Helvetica Neue Light" panose="02000403000000020004" pitchFamily="2" charset="0"/>
              </a:rPr>
              <a:t>The goal is to collect enough data from a sample to statistically test whether you can reasonably reject the null hypothesis in favor of the alternative hypothesis</a:t>
            </a:r>
          </a:p>
        </p:txBody>
      </p:sp>
      <p:sp>
        <p:nvSpPr>
          <p:cNvPr id="5" name="Rectangle 4">
            <a:extLst>
              <a:ext uri="{FF2B5EF4-FFF2-40B4-BE49-F238E27FC236}">
                <a16:creationId xmlns:a16="http://schemas.microsoft.com/office/drawing/2014/main" id="{CC64D5A5-8A42-D846-90D7-8E89FB148226}"/>
              </a:ext>
            </a:extLst>
          </p:cNvPr>
          <p:cNvSpPr/>
          <p:nvPr/>
        </p:nvSpPr>
        <p:spPr>
          <a:xfrm>
            <a:off x="398583" y="116704"/>
            <a:ext cx="11394831" cy="4154984"/>
          </a:xfrm>
          <a:prstGeom prst="rect">
            <a:avLst/>
          </a:prstGeom>
        </p:spPr>
        <p:txBody>
          <a:bodyPr wrap="square">
            <a:spAutoFit/>
          </a:bodyPr>
          <a:lstStyle/>
          <a:p>
            <a:r>
              <a:rPr lang="en-US" sz="3200" dirty="0">
                <a:solidFill>
                  <a:srgbClr val="14A1D4"/>
                </a:solidFill>
                <a:latin typeface="Poppins" pitchFamily="2" charset="77"/>
                <a:ea typeface="Helvetica Neue Light" panose="02000403000000020004" pitchFamily="2" charset="0"/>
                <a:cs typeface="Poppins" pitchFamily="2" charset="77"/>
              </a:rPr>
              <a:t>Is  a larger sample sizes always better?</a:t>
            </a:r>
          </a:p>
          <a:p>
            <a:endParaRPr lang="en-US" sz="3200" dirty="0">
              <a:solidFill>
                <a:srgbClr val="14A1D4"/>
              </a:solidFill>
              <a:latin typeface="Poppins" pitchFamily="2" charset="77"/>
              <a:ea typeface="Helvetica Neue Light" panose="02000403000000020004" pitchFamily="2" charset="0"/>
              <a:cs typeface="Poppins" pitchFamily="2" charset="77"/>
            </a:endParaRPr>
          </a:p>
          <a:p>
            <a:r>
              <a:rPr lang="en-US" sz="2400" dirty="0">
                <a:latin typeface="Helvetica Neue Light" panose="02000403000000020004" pitchFamily="2" charset="0"/>
                <a:ea typeface="Helvetica Neue Light" panose="02000403000000020004" pitchFamily="2" charset="0"/>
              </a:rPr>
              <a:t>Sample size -&gt; amount of information -&gt; precision (margin of error) / level of confidence in our sample estimates. </a:t>
            </a:r>
          </a:p>
          <a:p>
            <a:pPr marL="285750" indent="-285750">
              <a:buFont typeface="Courier New" panose="02070309020205020404" pitchFamily="49" charset="0"/>
              <a:buChar char="o"/>
            </a:pPr>
            <a:endParaRPr lang="en-US" dirty="0">
              <a:latin typeface="Helvetica Neue Light" panose="02000403000000020004" pitchFamily="2" charset="0"/>
              <a:ea typeface="Helvetica Neue Light" panose="02000403000000020004" pitchFamily="2" charset="0"/>
            </a:endParaRPr>
          </a:p>
          <a:p>
            <a:pPr marL="742950" lvl="1" indent="-285750">
              <a:buFont typeface="Courier New" panose="02070309020205020404" pitchFamily="49" charset="0"/>
              <a:buChar char="o"/>
            </a:pPr>
            <a:r>
              <a:rPr lang="en-US" dirty="0">
                <a:latin typeface="Helvetica Neue Light" panose="02000403000000020004" pitchFamily="2" charset="0"/>
                <a:ea typeface="Helvetica Neue Light" panose="02000403000000020004" pitchFamily="2" charset="0"/>
              </a:rPr>
              <a:t>High variability -&gt; Greater uncertainty </a:t>
            </a:r>
          </a:p>
          <a:p>
            <a:pPr marL="742950" lvl="1" indent="-285750">
              <a:buFont typeface="Courier New" panose="02070309020205020404" pitchFamily="49" charset="0"/>
              <a:buChar char="o"/>
            </a:pPr>
            <a:r>
              <a:rPr lang="en-US" dirty="0">
                <a:latin typeface="Helvetica Neue Light" panose="02000403000000020004" pitchFamily="2" charset="0"/>
                <a:ea typeface="Helvetica Neue Light" panose="02000403000000020004" pitchFamily="2" charset="0"/>
              </a:rPr>
              <a:t>Larger sample size -&gt; more information -&gt; less uncertainty</a:t>
            </a:r>
            <a:r>
              <a:rPr lang="en-US" sz="3200" dirty="0">
                <a:solidFill>
                  <a:srgbClr val="14A1D4"/>
                </a:solidFill>
                <a:latin typeface="Poppins" pitchFamily="2" charset="77"/>
                <a:ea typeface="Helvetica Neue Light" panose="02000403000000020004" pitchFamily="2" charset="0"/>
                <a:cs typeface="Poppins" pitchFamily="2" charset="77"/>
              </a:rPr>
              <a:t> </a:t>
            </a:r>
          </a:p>
          <a:p>
            <a:r>
              <a:rPr lang="en-US" dirty="0">
                <a:latin typeface="Helvetica Neue Light" panose="02000403000000020004" pitchFamily="2" charset="0"/>
                <a:ea typeface="Helvetica Neue Light" panose="02000403000000020004" pitchFamily="2" charset="0"/>
              </a:rPr>
              <a:t>	</a:t>
            </a:r>
            <a:endParaRPr lang="en-US" sz="2200" dirty="0">
              <a:latin typeface="Helvetica Neue Light" panose="02000403000000020004" pitchFamily="2" charset="0"/>
              <a:ea typeface="Helvetica Neue Light" panose="02000403000000020004" pitchFamily="2" charset="0"/>
            </a:endParaRPr>
          </a:p>
          <a:p>
            <a:r>
              <a:rPr lang="en-US" sz="2200" dirty="0">
                <a:latin typeface="Helvetica Neue Light" panose="02000403000000020004" pitchFamily="2" charset="0"/>
                <a:ea typeface="Helvetica Neue Light" panose="02000403000000020004" pitchFamily="2" charset="0"/>
              </a:rPr>
              <a:t>+ Greater precision and power</a:t>
            </a:r>
          </a:p>
          <a:p>
            <a:r>
              <a:rPr lang="en-US" sz="2200" dirty="0">
                <a:latin typeface="Helvetica Neue Light" panose="02000403000000020004" pitchFamily="2" charset="0"/>
                <a:ea typeface="Helvetica Neue Light" panose="02000403000000020004" pitchFamily="2" charset="0"/>
              </a:rPr>
              <a:t>- Cost more time and money</a:t>
            </a:r>
          </a:p>
          <a:p>
            <a:r>
              <a:rPr lang="en-US" sz="2200" dirty="0">
                <a:latin typeface="Helvetica Neue Light" panose="02000403000000020004" pitchFamily="2" charset="0"/>
                <a:ea typeface="Helvetica Neue Light" panose="02000403000000020004" pitchFamily="2" charset="0"/>
              </a:rPr>
              <a:t>   </a:t>
            </a:r>
          </a:p>
        </p:txBody>
      </p:sp>
    </p:spTree>
    <p:extLst>
      <p:ext uri="{BB962C8B-B14F-4D97-AF65-F5344CB8AC3E}">
        <p14:creationId xmlns:p14="http://schemas.microsoft.com/office/powerpoint/2010/main" val="16108329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440E750-D4ED-C540-9505-797A1307AE63}"/>
              </a:ext>
            </a:extLst>
          </p:cNvPr>
          <p:cNvSpPr/>
          <p:nvPr/>
        </p:nvSpPr>
        <p:spPr>
          <a:xfrm>
            <a:off x="171706" y="1147203"/>
            <a:ext cx="11848587" cy="430887"/>
          </a:xfrm>
          <a:prstGeom prst="rect">
            <a:avLst/>
          </a:prstGeom>
        </p:spPr>
        <p:txBody>
          <a:bodyPr wrap="square">
            <a:spAutoFit/>
          </a:bodyPr>
          <a:lstStyle/>
          <a:p>
            <a:r>
              <a:rPr lang="en-US" sz="2200" dirty="0" err="1">
                <a:latin typeface="Helvetica Neue Light" panose="02000403000000020004" pitchFamily="2" charset="0"/>
                <a:ea typeface="Helvetica Neue Light" panose="02000403000000020004" pitchFamily="2" charset="0"/>
              </a:rPr>
              <a:t>scRNA</a:t>
            </a:r>
            <a:r>
              <a:rPr lang="en-US" sz="2200" dirty="0">
                <a:latin typeface="Helvetica Neue Light" panose="02000403000000020004" pitchFamily="2" charset="0"/>
                <a:ea typeface="Helvetica Neue Light" panose="02000403000000020004" pitchFamily="2" charset="0"/>
              </a:rPr>
              <a:t>-seq experiment – gene expression differences between WT and mutated mice</a:t>
            </a:r>
          </a:p>
        </p:txBody>
      </p:sp>
      <p:grpSp>
        <p:nvGrpSpPr>
          <p:cNvPr id="22" name="Group 21">
            <a:extLst>
              <a:ext uri="{FF2B5EF4-FFF2-40B4-BE49-F238E27FC236}">
                <a16:creationId xmlns:a16="http://schemas.microsoft.com/office/drawing/2014/main" id="{A4FD4A93-5D4B-1F07-BF5D-01408C600A83}"/>
              </a:ext>
            </a:extLst>
          </p:cNvPr>
          <p:cNvGrpSpPr/>
          <p:nvPr/>
        </p:nvGrpSpPr>
        <p:grpSpPr>
          <a:xfrm>
            <a:off x="1994894" y="1764721"/>
            <a:ext cx="8202209" cy="4744587"/>
            <a:chOff x="1926772" y="1829706"/>
            <a:chExt cx="8202209" cy="4744587"/>
          </a:xfrm>
        </p:grpSpPr>
        <p:grpSp>
          <p:nvGrpSpPr>
            <p:cNvPr id="20" name="Group 19">
              <a:extLst>
                <a:ext uri="{FF2B5EF4-FFF2-40B4-BE49-F238E27FC236}">
                  <a16:creationId xmlns:a16="http://schemas.microsoft.com/office/drawing/2014/main" id="{10BDF1DF-483B-BD93-CBC7-09B0C0A56780}"/>
                </a:ext>
              </a:extLst>
            </p:cNvPr>
            <p:cNvGrpSpPr/>
            <p:nvPr/>
          </p:nvGrpSpPr>
          <p:grpSpPr>
            <a:xfrm>
              <a:off x="1926772" y="1829706"/>
              <a:ext cx="8202209" cy="4744587"/>
              <a:chOff x="1975757" y="1062263"/>
              <a:chExt cx="8202209" cy="4744587"/>
            </a:xfrm>
          </p:grpSpPr>
          <p:grpSp>
            <p:nvGrpSpPr>
              <p:cNvPr id="17" name="Group 16">
                <a:extLst>
                  <a:ext uri="{FF2B5EF4-FFF2-40B4-BE49-F238E27FC236}">
                    <a16:creationId xmlns:a16="http://schemas.microsoft.com/office/drawing/2014/main" id="{AB5077BB-F53D-1760-4645-7DD5E20EE019}"/>
                  </a:ext>
                </a:extLst>
              </p:cNvPr>
              <p:cNvGrpSpPr/>
              <p:nvPr/>
            </p:nvGrpSpPr>
            <p:grpSpPr>
              <a:xfrm>
                <a:off x="1975757" y="1062263"/>
                <a:ext cx="8202209" cy="3613151"/>
                <a:chOff x="1975757" y="1062263"/>
                <a:chExt cx="8202209" cy="3613151"/>
              </a:xfrm>
            </p:grpSpPr>
            <p:sp>
              <p:nvSpPr>
                <p:cNvPr id="6" name="Rectangle 5">
                  <a:extLst>
                    <a:ext uri="{FF2B5EF4-FFF2-40B4-BE49-F238E27FC236}">
                      <a16:creationId xmlns:a16="http://schemas.microsoft.com/office/drawing/2014/main" id="{16B5CA81-3E41-875A-9EA4-950CE4CFEC5E}"/>
                    </a:ext>
                  </a:extLst>
                </p:cNvPr>
                <p:cNvSpPr/>
                <p:nvPr/>
              </p:nvSpPr>
              <p:spPr>
                <a:xfrm>
                  <a:off x="1975757" y="3020786"/>
                  <a:ext cx="718457" cy="4082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7DC92FB8-5C92-E62A-7F1D-BA4B06F88591}"/>
                    </a:ext>
                  </a:extLst>
                </p:cNvPr>
                <p:cNvPicPr>
                  <a:picLocks noChangeAspect="1"/>
                </p:cNvPicPr>
                <p:nvPr/>
              </p:nvPicPr>
              <p:blipFill rotWithShape="1">
                <a:blip r:embed="rId3"/>
                <a:srcRect b="47424"/>
                <a:stretch/>
              </p:blipFill>
              <p:spPr>
                <a:xfrm>
                  <a:off x="1975757" y="1062263"/>
                  <a:ext cx="7600161" cy="2823937"/>
                </a:xfrm>
                <a:prstGeom prst="rect">
                  <a:avLst/>
                </a:prstGeom>
              </p:spPr>
            </p:pic>
            <p:sp>
              <p:nvSpPr>
                <p:cNvPr id="13" name="Rectangle 12">
                  <a:extLst>
                    <a:ext uri="{FF2B5EF4-FFF2-40B4-BE49-F238E27FC236}">
                      <a16:creationId xmlns:a16="http://schemas.microsoft.com/office/drawing/2014/main" id="{AC43642B-C456-E5F2-BC69-F43C996FFF21}"/>
                    </a:ext>
                  </a:extLst>
                </p:cNvPr>
                <p:cNvSpPr/>
                <p:nvPr/>
              </p:nvSpPr>
              <p:spPr>
                <a:xfrm>
                  <a:off x="4343400" y="3429000"/>
                  <a:ext cx="3951514" cy="2939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AF407B0-1BD7-DA36-E65C-ABC8F7CCD1BD}"/>
                    </a:ext>
                  </a:extLst>
                </p:cNvPr>
                <p:cNvSpPr/>
                <p:nvPr/>
              </p:nvSpPr>
              <p:spPr>
                <a:xfrm>
                  <a:off x="4343400" y="4381500"/>
                  <a:ext cx="4572000" cy="2939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3E0E1CF-8B07-C25F-AD82-CE768DD30410}"/>
                    </a:ext>
                  </a:extLst>
                </p:cNvPr>
                <p:cNvSpPr/>
                <p:nvPr/>
              </p:nvSpPr>
              <p:spPr>
                <a:xfrm>
                  <a:off x="5965460" y="3049361"/>
                  <a:ext cx="4212506" cy="351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Population of animal from a given genotype</a:t>
                  </a:r>
                </a:p>
              </p:txBody>
            </p:sp>
            <p:sp>
              <p:nvSpPr>
                <p:cNvPr id="16" name="Rectangle 15">
                  <a:extLst>
                    <a:ext uri="{FF2B5EF4-FFF2-40B4-BE49-F238E27FC236}">
                      <a16:creationId xmlns:a16="http://schemas.microsoft.com/office/drawing/2014/main" id="{C4D73B0C-F439-0C1A-FD71-94F11EAA0C32}"/>
                    </a:ext>
                  </a:extLst>
                </p:cNvPr>
                <p:cNvSpPr/>
                <p:nvPr/>
              </p:nvSpPr>
              <p:spPr>
                <a:xfrm>
                  <a:off x="2367642" y="3886200"/>
                  <a:ext cx="7347857" cy="7892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8" name="Picture 17">
                <a:extLst>
                  <a:ext uri="{FF2B5EF4-FFF2-40B4-BE49-F238E27FC236}">
                    <a16:creationId xmlns:a16="http://schemas.microsoft.com/office/drawing/2014/main" id="{679622C6-6887-0530-E21B-174F5C3688F1}"/>
                  </a:ext>
                </a:extLst>
              </p:cNvPr>
              <p:cNvPicPr>
                <a:picLocks noChangeAspect="1"/>
              </p:cNvPicPr>
              <p:nvPr/>
            </p:nvPicPr>
            <p:blipFill rotWithShape="1">
              <a:blip r:embed="rId3"/>
              <a:srcRect t="67396"/>
              <a:stretch/>
            </p:blipFill>
            <p:spPr>
              <a:xfrm>
                <a:off x="2115338" y="4055606"/>
                <a:ext cx="7600161" cy="1751244"/>
              </a:xfrm>
              <a:prstGeom prst="rect">
                <a:avLst/>
              </a:prstGeom>
            </p:spPr>
          </p:pic>
        </p:grpSp>
        <p:sp>
          <p:nvSpPr>
            <p:cNvPr id="21" name="Rectangle 20">
              <a:extLst>
                <a:ext uri="{FF2B5EF4-FFF2-40B4-BE49-F238E27FC236}">
                  <a16:creationId xmlns:a16="http://schemas.microsoft.com/office/drawing/2014/main" id="{4AB48537-6568-DCD8-C879-B80BB66DD7B2}"/>
                </a:ext>
              </a:extLst>
            </p:cNvPr>
            <p:cNvSpPr/>
            <p:nvPr/>
          </p:nvSpPr>
          <p:spPr>
            <a:xfrm>
              <a:off x="4294415" y="3346675"/>
              <a:ext cx="5834565" cy="351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14A1D4"/>
                  </a:solidFill>
                  <a:latin typeface="Helvetica Neue" panose="02000503000000020004" pitchFamily="2" charset="0"/>
                  <a:ea typeface="Helvetica Neue" panose="02000503000000020004" pitchFamily="2" charset="0"/>
                  <a:cs typeface="Helvetica Neue" panose="02000503000000020004" pitchFamily="2" charset="0"/>
                </a:rPr>
                <a:t>Sampling</a:t>
              </a:r>
            </a:p>
          </p:txBody>
        </p:sp>
      </p:grpSp>
      <p:sp>
        <p:nvSpPr>
          <p:cNvPr id="24" name="TextBox 23">
            <a:extLst>
              <a:ext uri="{FF2B5EF4-FFF2-40B4-BE49-F238E27FC236}">
                <a16:creationId xmlns:a16="http://schemas.microsoft.com/office/drawing/2014/main" id="{AD7E66B8-301E-FBB4-0C77-075C38E44159}"/>
              </a:ext>
            </a:extLst>
          </p:cNvPr>
          <p:cNvSpPr txBox="1"/>
          <p:nvPr/>
        </p:nvSpPr>
        <p:spPr>
          <a:xfrm>
            <a:off x="171706" y="2170852"/>
            <a:ext cx="4218304" cy="830997"/>
          </a:xfrm>
          <a:prstGeom prst="rect">
            <a:avLst/>
          </a:prstGeom>
          <a:noFill/>
        </p:spPr>
        <p:txBody>
          <a:bodyPr wrap="square" rtlCol="0">
            <a:spAutoFit/>
          </a:bodyPr>
          <a:lstStyle/>
          <a:p>
            <a:r>
              <a:rPr lang="en-US" sz="2400" b="1" dirty="0">
                <a:solidFill>
                  <a:srgbClr val="14A1D4"/>
                </a:solidFill>
                <a:latin typeface="Helvetica Neue Light" panose="02000403000000020004" pitchFamily="2" charset="0"/>
                <a:ea typeface="Helvetica Neue Light" panose="02000403000000020004" pitchFamily="2" charset="0"/>
              </a:rPr>
              <a:t>H0: ?</a:t>
            </a:r>
          </a:p>
          <a:p>
            <a:r>
              <a:rPr lang="en-US" sz="2400" b="1" dirty="0">
                <a:solidFill>
                  <a:srgbClr val="14A1D4"/>
                </a:solidFill>
                <a:latin typeface="Helvetica Neue Light" panose="02000403000000020004" pitchFamily="2" charset="0"/>
                <a:ea typeface="Helvetica Neue Light" panose="02000403000000020004" pitchFamily="2" charset="0"/>
              </a:rPr>
              <a:t>H1: ?</a:t>
            </a:r>
            <a:endParaRPr lang="en-US" sz="2400" b="1" dirty="0">
              <a:solidFill>
                <a:srgbClr val="14A1D4"/>
              </a:solidFill>
              <a:latin typeface="HELVETICA NEUE LIGHT" panose="02000403000000020004" pitchFamily="2" charset="0"/>
              <a:ea typeface="HELVETICA NEUE LIGHT" panose="02000403000000020004" pitchFamily="2" charset="0"/>
            </a:endParaRPr>
          </a:p>
        </p:txBody>
      </p:sp>
      <p:sp>
        <p:nvSpPr>
          <p:cNvPr id="26" name="TextBox 25">
            <a:extLst>
              <a:ext uri="{FF2B5EF4-FFF2-40B4-BE49-F238E27FC236}">
                <a16:creationId xmlns:a16="http://schemas.microsoft.com/office/drawing/2014/main" id="{81E88005-1F99-4900-0497-63786EC45EEF}"/>
              </a:ext>
            </a:extLst>
          </p:cNvPr>
          <p:cNvSpPr txBox="1"/>
          <p:nvPr/>
        </p:nvSpPr>
        <p:spPr>
          <a:xfrm>
            <a:off x="152578" y="252686"/>
            <a:ext cx="6204856" cy="707886"/>
          </a:xfrm>
          <a:prstGeom prst="rect">
            <a:avLst/>
          </a:prstGeom>
          <a:noFill/>
        </p:spPr>
        <p:txBody>
          <a:bodyPr wrap="square">
            <a:spAutoFit/>
          </a:bodyPr>
          <a:lstStyle/>
          <a:p>
            <a:r>
              <a:rPr lang="en-US" sz="4000" dirty="0">
                <a:solidFill>
                  <a:srgbClr val="14A1D4"/>
                </a:solidFill>
                <a:latin typeface="Poppins" pitchFamily="2" charset="77"/>
                <a:ea typeface="Helvetica Neue Light" panose="02000403000000020004" pitchFamily="2" charset="0"/>
                <a:cs typeface="Poppins" pitchFamily="2" charset="77"/>
              </a:rPr>
              <a:t>Replicates</a:t>
            </a:r>
          </a:p>
        </p:txBody>
      </p:sp>
    </p:spTree>
    <p:extLst>
      <p:ext uri="{BB962C8B-B14F-4D97-AF65-F5344CB8AC3E}">
        <p14:creationId xmlns:p14="http://schemas.microsoft.com/office/powerpoint/2010/main" val="593543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053B0F8-8276-B74D-8B9A-BDC74530EB3C}"/>
              </a:ext>
            </a:extLst>
          </p:cNvPr>
          <p:cNvSpPr/>
          <p:nvPr/>
        </p:nvSpPr>
        <p:spPr>
          <a:xfrm>
            <a:off x="227035" y="3228991"/>
            <a:ext cx="11676790" cy="2796471"/>
          </a:xfrm>
          <a:prstGeom prst="rect">
            <a:avLst/>
          </a:prstGeom>
        </p:spPr>
        <p:txBody>
          <a:bodyPr wrap="square">
            <a:spAutoFit/>
          </a:bodyPr>
          <a:lstStyle/>
          <a:p>
            <a:pPr>
              <a:lnSpc>
                <a:spcPct val="150000"/>
              </a:lnSpc>
            </a:pPr>
            <a:r>
              <a:rPr lang="en-US" sz="3200" dirty="0">
                <a:solidFill>
                  <a:srgbClr val="14A1D4"/>
                </a:solidFill>
                <a:latin typeface="Helvetica Neue Light" panose="02000403000000020004" pitchFamily="2" charset="0"/>
                <a:ea typeface="Helvetica Neue Light" panose="02000403000000020004" pitchFamily="2" charset="0"/>
              </a:rPr>
              <a:t>Biological vs technical replicates </a:t>
            </a:r>
          </a:p>
          <a:p>
            <a:pPr marL="342900" indent="-342900">
              <a:lnSpc>
                <a:spcPct val="150000"/>
              </a:lnSpc>
              <a:buFont typeface="Courier New" panose="02070309020205020404" pitchFamily="49" charset="0"/>
              <a:buChar char="o"/>
            </a:pPr>
            <a:r>
              <a:rPr lang="en-US" sz="2200" dirty="0">
                <a:latin typeface="Helvetica Neue Light" panose="02000403000000020004" pitchFamily="2" charset="0"/>
                <a:ea typeface="Helvetica Neue Light" panose="02000403000000020004" pitchFamily="2" charset="0"/>
              </a:rPr>
              <a:t>Number of replicate runs that will give a high probability of detecting an effect of practical importance</a:t>
            </a:r>
          </a:p>
          <a:p>
            <a:pPr marL="342900" indent="-342900">
              <a:lnSpc>
                <a:spcPct val="150000"/>
              </a:lnSpc>
              <a:buFont typeface="Courier New" panose="02070309020205020404" pitchFamily="49" charset="0"/>
              <a:buChar char="o"/>
            </a:pPr>
            <a:r>
              <a:rPr lang="en-US" sz="2200" dirty="0">
                <a:latin typeface="Helvetica Neue Light" panose="02000403000000020004" pitchFamily="2" charset="0"/>
                <a:ea typeface="Helvetica Neue Light" panose="02000403000000020004" pitchFamily="2" charset="0"/>
              </a:rPr>
              <a:t>Use biological replicates to answer biological questions, and technical replicates to answer technical questions </a:t>
            </a:r>
          </a:p>
        </p:txBody>
      </p:sp>
      <p:sp>
        <p:nvSpPr>
          <p:cNvPr id="2" name="Rectangle 1">
            <a:extLst>
              <a:ext uri="{FF2B5EF4-FFF2-40B4-BE49-F238E27FC236}">
                <a16:creationId xmlns:a16="http://schemas.microsoft.com/office/drawing/2014/main" id="{8440E750-D4ED-C540-9505-797A1307AE63}"/>
              </a:ext>
            </a:extLst>
          </p:cNvPr>
          <p:cNvSpPr/>
          <p:nvPr/>
        </p:nvSpPr>
        <p:spPr>
          <a:xfrm>
            <a:off x="343413" y="168624"/>
            <a:ext cx="7964040" cy="769441"/>
          </a:xfrm>
          <a:prstGeom prst="rect">
            <a:avLst/>
          </a:prstGeom>
        </p:spPr>
        <p:txBody>
          <a:bodyPr wrap="none">
            <a:spAutoFit/>
          </a:bodyPr>
          <a:lstStyle/>
          <a:p>
            <a:r>
              <a:rPr lang="en-US" sz="4400" dirty="0">
                <a:solidFill>
                  <a:srgbClr val="14A1D4"/>
                </a:solidFill>
                <a:latin typeface="Helvetica Neue Light" panose="02000403000000020004" pitchFamily="2" charset="0"/>
                <a:ea typeface="Helvetica Neue Light" panose="02000403000000020004" pitchFamily="2" charset="0"/>
              </a:rPr>
              <a:t>Replicates – variance estimation</a:t>
            </a:r>
          </a:p>
        </p:txBody>
      </p:sp>
      <p:sp>
        <p:nvSpPr>
          <p:cNvPr id="6" name="Rectangle 5">
            <a:extLst>
              <a:ext uri="{FF2B5EF4-FFF2-40B4-BE49-F238E27FC236}">
                <a16:creationId xmlns:a16="http://schemas.microsoft.com/office/drawing/2014/main" id="{61DC40A3-953B-7D4D-9C0A-4F2FE898C3AD}"/>
              </a:ext>
            </a:extLst>
          </p:cNvPr>
          <p:cNvSpPr/>
          <p:nvPr/>
        </p:nvSpPr>
        <p:spPr>
          <a:xfrm>
            <a:off x="343413" y="1308540"/>
            <a:ext cx="11069655" cy="1549976"/>
          </a:xfrm>
          <a:prstGeom prst="rect">
            <a:avLst/>
          </a:prstGeom>
        </p:spPr>
        <p:txBody>
          <a:bodyPr wrap="square">
            <a:spAutoFit/>
          </a:bodyPr>
          <a:lstStyle/>
          <a:p>
            <a:pPr marL="342900" indent="-342900">
              <a:lnSpc>
                <a:spcPct val="150000"/>
              </a:lnSpc>
              <a:buFont typeface="Courier New" panose="02070309020205020404" pitchFamily="49" charset="0"/>
              <a:buChar char="o"/>
            </a:pPr>
            <a:r>
              <a:rPr lang="en-US" sz="2200" dirty="0">
                <a:latin typeface="Helvetica Neue Light" panose="02000403000000020004" pitchFamily="2" charset="0"/>
                <a:ea typeface="Helvetica Neue Light" panose="02000403000000020004" pitchFamily="2" charset="0"/>
              </a:rPr>
              <a:t>How large differences are you looking for? </a:t>
            </a:r>
          </a:p>
          <a:p>
            <a:pPr marL="342900" indent="-342900">
              <a:lnSpc>
                <a:spcPct val="150000"/>
              </a:lnSpc>
              <a:buFont typeface="Courier New" panose="02070309020205020404" pitchFamily="49" charset="0"/>
              <a:buChar char="o"/>
            </a:pPr>
            <a:r>
              <a:rPr lang="en-US" sz="2200" dirty="0">
                <a:latin typeface="Helvetica Neue Light" panose="02000403000000020004" pitchFamily="2" charset="0"/>
                <a:ea typeface="Helvetica Neue Light" panose="02000403000000020004" pitchFamily="2" charset="0"/>
              </a:rPr>
              <a:t>What is the expected expression difference of targeted biology in these samples? </a:t>
            </a:r>
          </a:p>
          <a:p>
            <a:pPr marL="342900" indent="-342900">
              <a:lnSpc>
                <a:spcPct val="150000"/>
              </a:lnSpc>
              <a:buFont typeface="Courier New" panose="02070309020205020404" pitchFamily="49" charset="0"/>
              <a:buChar char="o"/>
            </a:pPr>
            <a:r>
              <a:rPr lang="en-US" sz="2200" dirty="0">
                <a:latin typeface="Helvetica Neue Light" panose="02000403000000020004" pitchFamily="2" charset="0"/>
                <a:ea typeface="Helvetica Neue Light" panose="02000403000000020004" pitchFamily="2" charset="0"/>
              </a:rPr>
              <a:t>Will ”no change” be a desired significant result? </a:t>
            </a:r>
          </a:p>
        </p:txBody>
      </p:sp>
    </p:spTree>
    <p:extLst>
      <p:ext uri="{BB962C8B-B14F-4D97-AF65-F5344CB8AC3E}">
        <p14:creationId xmlns:p14="http://schemas.microsoft.com/office/powerpoint/2010/main" val="21618042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19;p29">
            <a:extLst>
              <a:ext uri="{FF2B5EF4-FFF2-40B4-BE49-F238E27FC236}">
                <a16:creationId xmlns:a16="http://schemas.microsoft.com/office/drawing/2014/main" id="{98D6EBA8-8114-8547-9743-6E8D0EDDFEFC}"/>
              </a:ext>
            </a:extLst>
          </p:cNvPr>
          <p:cNvSpPr txBox="1">
            <a:spLocks/>
          </p:cNvSpPr>
          <p:nvPr/>
        </p:nvSpPr>
        <p:spPr>
          <a:xfrm>
            <a:off x="359898" y="413034"/>
            <a:ext cx="10515600" cy="982400"/>
          </a:xfrm>
          <a:prstGeom prst="rect">
            <a:avLst/>
          </a:prstGeom>
        </p:spPr>
        <p:txBody>
          <a:bodyPr spcFirstLastPara="1" vert="horz" wrap="square" lIns="0" tIns="0" rIns="0" bIns="0" rtlCol="0" anchor="t"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lvl="0" algn="l">
              <a:lnSpc>
                <a:spcPct val="115000"/>
              </a:lnSpc>
              <a:spcBef>
                <a:spcPts val="0"/>
              </a:spcBef>
            </a:pPr>
            <a:r>
              <a:rPr lang="en-US" sz="4400" dirty="0">
                <a:solidFill>
                  <a:schemeClr val="bg1"/>
                </a:solidFill>
                <a:latin typeface="Poppins" pitchFamily="2" charset="77"/>
                <a:ea typeface="Helvetica Neue Light" panose="02000403000000020004" pitchFamily="2" charset="0"/>
                <a:cs typeface="Poppins" pitchFamily="2" charset="77"/>
                <a:sym typeface="Arial"/>
              </a:rPr>
              <a:t>Motivation of the workshop</a:t>
            </a:r>
          </a:p>
        </p:txBody>
      </p:sp>
      <p:sp>
        <p:nvSpPr>
          <p:cNvPr id="5" name="Rectangle 4">
            <a:extLst>
              <a:ext uri="{FF2B5EF4-FFF2-40B4-BE49-F238E27FC236}">
                <a16:creationId xmlns:a16="http://schemas.microsoft.com/office/drawing/2014/main" id="{843F7C6B-5D56-5940-9F7A-9D029BD8A8D2}"/>
              </a:ext>
            </a:extLst>
          </p:cNvPr>
          <p:cNvSpPr/>
          <p:nvPr/>
        </p:nvSpPr>
        <p:spPr>
          <a:xfrm>
            <a:off x="359898" y="1753634"/>
            <a:ext cx="11832102" cy="4406334"/>
          </a:xfrm>
          <a:prstGeom prst="rect">
            <a:avLst/>
          </a:prstGeom>
        </p:spPr>
        <p:txBody>
          <a:bodyPr wrap="square">
            <a:spAutoFit/>
          </a:bodyPr>
          <a:lstStyle/>
          <a:p>
            <a:pPr marL="342900" indent="-342900">
              <a:lnSpc>
                <a:spcPct val="200000"/>
              </a:lnSpc>
              <a:buFont typeface="Courier New" panose="02070309020205020404" pitchFamily="49" charset="0"/>
              <a:buChar char="o"/>
            </a:pPr>
            <a:r>
              <a:rPr lang="en-US" sz="2400" dirty="0">
                <a:latin typeface=""/>
                <a:ea typeface="Helvetica Neue Light" panose="02000403000000020004" pitchFamily="2" charset="0"/>
                <a:cs typeface="Poppins" pitchFamily="2" charset="77"/>
              </a:rPr>
              <a:t>Accessible statistical tools allow researcher to easily perform analyses </a:t>
            </a:r>
          </a:p>
          <a:p>
            <a:pPr marL="342900" indent="-342900">
              <a:lnSpc>
                <a:spcPct val="200000"/>
              </a:lnSpc>
              <a:buFont typeface="Courier New" panose="02070309020205020404" pitchFamily="49" charset="0"/>
              <a:buChar char="o"/>
            </a:pPr>
            <a:r>
              <a:rPr lang="en-US" sz="2400" dirty="0">
                <a:latin typeface=""/>
                <a:ea typeface="Helvetica Neue Light" panose="02000403000000020004" pitchFamily="2" charset="0"/>
                <a:cs typeface="Poppins" pitchFamily="2" charset="77"/>
              </a:rPr>
              <a:t>How the program work and which setting to use?</a:t>
            </a:r>
          </a:p>
          <a:p>
            <a:pPr marL="342900" indent="-342900">
              <a:lnSpc>
                <a:spcPct val="200000"/>
              </a:lnSpc>
              <a:buFont typeface="Courier New" panose="02070309020205020404" pitchFamily="49" charset="0"/>
              <a:buChar char="o"/>
            </a:pPr>
            <a:r>
              <a:rPr lang="en-US" sz="2400" dirty="0">
                <a:latin typeface=""/>
                <a:ea typeface="Helvetica Neue Light" panose="02000403000000020004" pitchFamily="2" charset="0"/>
                <a:cs typeface="Poppins" pitchFamily="2" charset="77"/>
              </a:rPr>
              <a:t>How to interpret the results?</a:t>
            </a:r>
          </a:p>
          <a:p>
            <a:pPr marL="342900" indent="-342900">
              <a:lnSpc>
                <a:spcPct val="200000"/>
              </a:lnSpc>
              <a:buFont typeface="Courier New" panose="02070309020205020404" pitchFamily="49" charset="0"/>
              <a:buChar char="o"/>
            </a:pPr>
            <a:r>
              <a:rPr lang="en-US" sz="2400" dirty="0">
                <a:latin typeface=""/>
                <a:ea typeface="Helvetica Neue Light" panose="02000403000000020004" pitchFamily="2" charset="0"/>
                <a:cs typeface="Poppins" pitchFamily="2" charset="77"/>
              </a:rPr>
              <a:t>Hard to get defensible conclusions</a:t>
            </a:r>
          </a:p>
          <a:p>
            <a:pPr marL="342900" indent="-342900">
              <a:lnSpc>
                <a:spcPct val="200000"/>
              </a:lnSpc>
              <a:buFont typeface="Courier New" panose="02070309020205020404" pitchFamily="49" charset="0"/>
              <a:buChar char="o"/>
            </a:pPr>
            <a:r>
              <a:rPr lang="en-US" sz="2400" dirty="0">
                <a:latin typeface=""/>
                <a:ea typeface="Helvetica Neue Light" panose="02000403000000020004" pitchFamily="2" charset="0"/>
                <a:cs typeface="Poppins" pitchFamily="2" charset="77"/>
              </a:rPr>
              <a:t>Understand and critically evaluate scientific publications </a:t>
            </a:r>
          </a:p>
          <a:p>
            <a:pPr marL="342900" indent="-342900">
              <a:lnSpc>
                <a:spcPct val="200000"/>
              </a:lnSpc>
              <a:buFont typeface="Courier New" panose="02070309020205020404" pitchFamily="49" charset="0"/>
              <a:buChar char="o"/>
            </a:pPr>
            <a:r>
              <a:rPr lang="en-US" sz="2400" dirty="0">
                <a:latin typeface=""/>
                <a:ea typeface="Helvetica Neue Light" panose="02000403000000020004" pitchFamily="2" charset="0"/>
                <a:cs typeface="Poppins" pitchFamily="2" charset="77"/>
              </a:rPr>
              <a:t>Before the statistical analysis, fundamental is to plan the experimental design</a:t>
            </a:r>
          </a:p>
        </p:txBody>
      </p:sp>
    </p:spTree>
    <p:extLst>
      <p:ext uri="{BB962C8B-B14F-4D97-AF65-F5344CB8AC3E}">
        <p14:creationId xmlns:p14="http://schemas.microsoft.com/office/powerpoint/2010/main" val="31596309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440E750-D4ED-C540-9505-797A1307AE63}"/>
              </a:ext>
            </a:extLst>
          </p:cNvPr>
          <p:cNvSpPr/>
          <p:nvPr/>
        </p:nvSpPr>
        <p:spPr>
          <a:xfrm>
            <a:off x="343413" y="168624"/>
            <a:ext cx="1063112" cy="769441"/>
          </a:xfrm>
          <a:prstGeom prst="rect">
            <a:avLst/>
          </a:prstGeom>
        </p:spPr>
        <p:txBody>
          <a:bodyPr wrap="none">
            <a:spAutoFit/>
          </a:bodyPr>
          <a:lstStyle/>
          <a:p>
            <a:r>
              <a:rPr lang="en-US" sz="4400" dirty="0">
                <a:solidFill>
                  <a:srgbClr val="14A1D4"/>
                </a:solidFill>
                <a:latin typeface="Helvetica Neue Light" panose="02000403000000020004" pitchFamily="2" charset="0"/>
                <a:ea typeface="Helvetica Neue Light" panose="02000403000000020004" pitchFamily="2" charset="0"/>
              </a:rPr>
              <a:t>Poll</a:t>
            </a:r>
          </a:p>
        </p:txBody>
      </p:sp>
      <p:pic>
        <p:nvPicPr>
          <p:cNvPr id="7" name="Picture 6" descr="Diagram&#10;&#10;Description automatically generated">
            <a:extLst>
              <a:ext uri="{FF2B5EF4-FFF2-40B4-BE49-F238E27FC236}">
                <a16:creationId xmlns:a16="http://schemas.microsoft.com/office/drawing/2014/main" id="{766627A0-262E-0F40-9FC8-CFCD1DED4CE0}"/>
              </a:ext>
            </a:extLst>
          </p:cNvPr>
          <p:cNvPicPr>
            <a:picLocks noChangeAspect="1"/>
          </p:cNvPicPr>
          <p:nvPr/>
        </p:nvPicPr>
        <p:blipFill rotWithShape="1">
          <a:blip r:embed="rId2"/>
          <a:srcRect t="7342" b="10293"/>
          <a:stretch/>
        </p:blipFill>
        <p:spPr>
          <a:xfrm>
            <a:off x="2273415" y="714894"/>
            <a:ext cx="4657549" cy="1812175"/>
          </a:xfrm>
          <a:prstGeom prst="rect">
            <a:avLst/>
          </a:prstGeom>
        </p:spPr>
      </p:pic>
      <p:sp>
        <p:nvSpPr>
          <p:cNvPr id="4" name="TextBox 3">
            <a:extLst>
              <a:ext uri="{FF2B5EF4-FFF2-40B4-BE49-F238E27FC236}">
                <a16:creationId xmlns:a16="http://schemas.microsoft.com/office/drawing/2014/main" id="{003AE921-61C0-164B-BC64-402DC5479B8E}"/>
              </a:ext>
            </a:extLst>
          </p:cNvPr>
          <p:cNvSpPr txBox="1"/>
          <p:nvPr/>
        </p:nvSpPr>
        <p:spPr>
          <a:xfrm>
            <a:off x="3009208" y="2808803"/>
            <a:ext cx="532015" cy="369332"/>
          </a:xfrm>
          <a:prstGeom prst="rect">
            <a:avLst/>
          </a:prstGeom>
          <a:noFill/>
        </p:spPr>
        <p:txBody>
          <a:bodyPr wrap="square" rtlCol="0">
            <a:spAutoFit/>
          </a:bodyPr>
          <a:lstStyle/>
          <a:p>
            <a:r>
              <a:rPr lang="en-US" dirty="0"/>
              <a:t>A</a:t>
            </a:r>
          </a:p>
        </p:txBody>
      </p:sp>
      <p:sp>
        <p:nvSpPr>
          <p:cNvPr id="8" name="TextBox 7">
            <a:extLst>
              <a:ext uri="{FF2B5EF4-FFF2-40B4-BE49-F238E27FC236}">
                <a16:creationId xmlns:a16="http://schemas.microsoft.com/office/drawing/2014/main" id="{B36996C8-958D-A546-9FEB-B44035D8E19B}"/>
              </a:ext>
            </a:extLst>
          </p:cNvPr>
          <p:cNvSpPr txBox="1"/>
          <p:nvPr/>
        </p:nvSpPr>
        <p:spPr>
          <a:xfrm>
            <a:off x="5420995" y="2753535"/>
            <a:ext cx="532015" cy="369332"/>
          </a:xfrm>
          <a:prstGeom prst="rect">
            <a:avLst/>
          </a:prstGeom>
          <a:noFill/>
        </p:spPr>
        <p:txBody>
          <a:bodyPr wrap="square" rtlCol="0">
            <a:spAutoFit/>
          </a:bodyPr>
          <a:lstStyle/>
          <a:p>
            <a:r>
              <a:rPr lang="en-US" dirty="0"/>
              <a:t>B</a:t>
            </a:r>
          </a:p>
        </p:txBody>
      </p:sp>
      <p:sp>
        <p:nvSpPr>
          <p:cNvPr id="9" name="Rectangle 8">
            <a:extLst>
              <a:ext uri="{FF2B5EF4-FFF2-40B4-BE49-F238E27FC236}">
                <a16:creationId xmlns:a16="http://schemas.microsoft.com/office/drawing/2014/main" id="{CEC7A81B-D8D9-7C42-9646-5F7F1FE2A7EF}"/>
              </a:ext>
            </a:extLst>
          </p:cNvPr>
          <p:cNvSpPr/>
          <p:nvPr/>
        </p:nvSpPr>
        <p:spPr>
          <a:xfrm>
            <a:off x="227035" y="3228991"/>
            <a:ext cx="9548732" cy="3073470"/>
          </a:xfrm>
          <a:prstGeom prst="rect">
            <a:avLst/>
          </a:prstGeom>
        </p:spPr>
        <p:txBody>
          <a:bodyPr wrap="square">
            <a:spAutoFit/>
          </a:bodyPr>
          <a:lstStyle/>
          <a:p>
            <a:pPr>
              <a:lnSpc>
                <a:spcPct val="150000"/>
              </a:lnSpc>
            </a:pPr>
            <a:r>
              <a:rPr lang="en-US" sz="2200" dirty="0">
                <a:latin typeface="Helvetica Neue Light" panose="02000403000000020004" pitchFamily="2" charset="0"/>
                <a:ea typeface="Helvetica Neue Light" panose="02000403000000020004" pitchFamily="2" charset="0"/>
              </a:rPr>
              <a:t>Cell cultures have been originated from one mouse (Exp A) and from 3 mice (Exp B). How many biological (n) and technical replicates in experiment A?</a:t>
            </a:r>
          </a:p>
          <a:p>
            <a:pPr>
              <a:lnSpc>
                <a:spcPct val="150000"/>
              </a:lnSpc>
            </a:pPr>
            <a:endParaRPr lang="en-US" sz="2200" dirty="0">
              <a:latin typeface="Helvetica Neue Light" panose="02000403000000020004" pitchFamily="2" charset="0"/>
              <a:ea typeface="Helvetica Neue Light" panose="02000403000000020004" pitchFamily="2" charset="0"/>
            </a:endParaRPr>
          </a:p>
          <a:p>
            <a:pPr marL="457200" indent="-457200">
              <a:lnSpc>
                <a:spcPct val="150000"/>
              </a:lnSpc>
              <a:buAutoNum type="arabicParenR"/>
            </a:pPr>
            <a:r>
              <a:rPr lang="en-US" sz="2200" dirty="0">
                <a:latin typeface="Helvetica Neue Light" panose="02000403000000020004" pitchFamily="2" charset="0"/>
                <a:ea typeface="Helvetica Neue Light" panose="02000403000000020004" pitchFamily="2" charset="0"/>
              </a:rPr>
              <a:t>n=1 biological and 0 technical replicates</a:t>
            </a:r>
          </a:p>
          <a:p>
            <a:pPr marL="457200" indent="-457200">
              <a:lnSpc>
                <a:spcPct val="150000"/>
              </a:lnSpc>
              <a:buAutoNum type="arabicParenR"/>
            </a:pPr>
            <a:r>
              <a:rPr lang="en-US" sz="2200" dirty="0">
                <a:latin typeface="Helvetica Neue Light" panose="02000403000000020004" pitchFamily="2" charset="0"/>
                <a:ea typeface="Helvetica Neue Light" panose="02000403000000020004" pitchFamily="2" charset="0"/>
              </a:rPr>
              <a:t>n=1 biological replicate and 3 technical replicates</a:t>
            </a:r>
          </a:p>
          <a:p>
            <a:pPr marL="457200" indent="-457200">
              <a:lnSpc>
                <a:spcPct val="150000"/>
              </a:lnSpc>
              <a:buAutoNum type="arabicParenR"/>
            </a:pPr>
            <a:r>
              <a:rPr lang="en-US" sz="2200" dirty="0">
                <a:latin typeface="Helvetica Neue Light" panose="02000403000000020004" pitchFamily="2" charset="0"/>
                <a:ea typeface="Helvetica Neue Light" panose="02000403000000020004" pitchFamily="2" charset="0"/>
              </a:rPr>
              <a:t>n=3 biological replicates and 3 technical replicates</a:t>
            </a:r>
          </a:p>
        </p:txBody>
      </p:sp>
    </p:spTree>
    <p:extLst>
      <p:ext uri="{BB962C8B-B14F-4D97-AF65-F5344CB8AC3E}">
        <p14:creationId xmlns:p14="http://schemas.microsoft.com/office/powerpoint/2010/main" val="39007029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440E750-D4ED-C540-9505-797A1307AE63}"/>
              </a:ext>
            </a:extLst>
          </p:cNvPr>
          <p:cNvSpPr/>
          <p:nvPr/>
        </p:nvSpPr>
        <p:spPr>
          <a:xfrm>
            <a:off x="343413" y="168624"/>
            <a:ext cx="1063112" cy="769441"/>
          </a:xfrm>
          <a:prstGeom prst="rect">
            <a:avLst/>
          </a:prstGeom>
        </p:spPr>
        <p:txBody>
          <a:bodyPr wrap="none">
            <a:spAutoFit/>
          </a:bodyPr>
          <a:lstStyle/>
          <a:p>
            <a:r>
              <a:rPr lang="en-US" sz="4400" dirty="0">
                <a:solidFill>
                  <a:srgbClr val="14A1D4"/>
                </a:solidFill>
                <a:latin typeface="Helvetica Neue Light" panose="02000403000000020004" pitchFamily="2" charset="0"/>
                <a:ea typeface="Helvetica Neue Light" panose="02000403000000020004" pitchFamily="2" charset="0"/>
              </a:rPr>
              <a:t>Poll</a:t>
            </a:r>
          </a:p>
        </p:txBody>
      </p:sp>
      <p:pic>
        <p:nvPicPr>
          <p:cNvPr id="7" name="Picture 6" descr="Diagram&#10;&#10;Description automatically generated">
            <a:extLst>
              <a:ext uri="{FF2B5EF4-FFF2-40B4-BE49-F238E27FC236}">
                <a16:creationId xmlns:a16="http://schemas.microsoft.com/office/drawing/2014/main" id="{766627A0-262E-0F40-9FC8-CFCD1DED4CE0}"/>
              </a:ext>
            </a:extLst>
          </p:cNvPr>
          <p:cNvPicPr>
            <a:picLocks noChangeAspect="1"/>
          </p:cNvPicPr>
          <p:nvPr/>
        </p:nvPicPr>
        <p:blipFill rotWithShape="1">
          <a:blip r:embed="rId2"/>
          <a:srcRect t="7342" b="10293"/>
          <a:stretch/>
        </p:blipFill>
        <p:spPr>
          <a:xfrm>
            <a:off x="2273415" y="714894"/>
            <a:ext cx="4657549" cy="1812175"/>
          </a:xfrm>
          <a:prstGeom prst="rect">
            <a:avLst/>
          </a:prstGeom>
        </p:spPr>
      </p:pic>
      <p:sp>
        <p:nvSpPr>
          <p:cNvPr id="4" name="TextBox 3">
            <a:extLst>
              <a:ext uri="{FF2B5EF4-FFF2-40B4-BE49-F238E27FC236}">
                <a16:creationId xmlns:a16="http://schemas.microsoft.com/office/drawing/2014/main" id="{003AE921-61C0-164B-BC64-402DC5479B8E}"/>
              </a:ext>
            </a:extLst>
          </p:cNvPr>
          <p:cNvSpPr txBox="1"/>
          <p:nvPr/>
        </p:nvSpPr>
        <p:spPr>
          <a:xfrm>
            <a:off x="3009208" y="2808803"/>
            <a:ext cx="532015" cy="369332"/>
          </a:xfrm>
          <a:prstGeom prst="rect">
            <a:avLst/>
          </a:prstGeom>
          <a:noFill/>
        </p:spPr>
        <p:txBody>
          <a:bodyPr wrap="square" rtlCol="0">
            <a:spAutoFit/>
          </a:bodyPr>
          <a:lstStyle/>
          <a:p>
            <a:r>
              <a:rPr lang="en-US" dirty="0"/>
              <a:t>A</a:t>
            </a:r>
          </a:p>
        </p:txBody>
      </p:sp>
      <p:sp>
        <p:nvSpPr>
          <p:cNvPr id="8" name="TextBox 7">
            <a:extLst>
              <a:ext uri="{FF2B5EF4-FFF2-40B4-BE49-F238E27FC236}">
                <a16:creationId xmlns:a16="http://schemas.microsoft.com/office/drawing/2014/main" id="{B36996C8-958D-A546-9FEB-B44035D8E19B}"/>
              </a:ext>
            </a:extLst>
          </p:cNvPr>
          <p:cNvSpPr txBox="1"/>
          <p:nvPr/>
        </p:nvSpPr>
        <p:spPr>
          <a:xfrm>
            <a:off x="5420995" y="2753535"/>
            <a:ext cx="532015" cy="369332"/>
          </a:xfrm>
          <a:prstGeom prst="rect">
            <a:avLst/>
          </a:prstGeom>
          <a:noFill/>
        </p:spPr>
        <p:txBody>
          <a:bodyPr wrap="square" rtlCol="0">
            <a:spAutoFit/>
          </a:bodyPr>
          <a:lstStyle/>
          <a:p>
            <a:r>
              <a:rPr lang="en-US" dirty="0"/>
              <a:t>B</a:t>
            </a:r>
          </a:p>
        </p:txBody>
      </p:sp>
      <p:sp>
        <p:nvSpPr>
          <p:cNvPr id="9" name="Rectangle 8">
            <a:extLst>
              <a:ext uri="{FF2B5EF4-FFF2-40B4-BE49-F238E27FC236}">
                <a16:creationId xmlns:a16="http://schemas.microsoft.com/office/drawing/2014/main" id="{CEC7A81B-D8D9-7C42-9646-5F7F1FE2A7EF}"/>
              </a:ext>
            </a:extLst>
          </p:cNvPr>
          <p:cNvSpPr/>
          <p:nvPr/>
        </p:nvSpPr>
        <p:spPr>
          <a:xfrm>
            <a:off x="227035" y="3228991"/>
            <a:ext cx="9548732" cy="2565639"/>
          </a:xfrm>
          <a:prstGeom prst="rect">
            <a:avLst/>
          </a:prstGeom>
        </p:spPr>
        <p:txBody>
          <a:bodyPr wrap="square">
            <a:spAutoFit/>
          </a:bodyPr>
          <a:lstStyle/>
          <a:p>
            <a:pPr>
              <a:lnSpc>
                <a:spcPct val="150000"/>
              </a:lnSpc>
            </a:pPr>
            <a:r>
              <a:rPr lang="en-US" sz="2200" dirty="0">
                <a:latin typeface="Helvetica Neue Light" panose="02000403000000020004" pitchFamily="2" charset="0"/>
                <a:ea typeface="Helvetica Neue Light" panose="02000403000000020004" pitchFamily="2" charset="0"/>
              </a:rPr>
              <a:t>Cell cultures have been originated from one mouse (Exp A) and from 3 mice (Exp B). What do you have in experiment B?</a:t>
            </a:r>
          </a:p>
          <a:p>
            <a:pPr>
              <a:lnSpc>
                <a:spcPct val="150000"/>
              </a:lnSpc>
            </a:pPr>
            <a:endParaRPr lang="en-US" sz="2200" dirty="0">
              <a:latin typeface="Helvetica Neue Light" panose="02000403000000020004" pitchFamily="2" charset="0"/>
              <a:ea typeface="Helvetica Neue Light" panose="02000403000000020004" pitchFamily="2" charset="0"/>
            </a:endParaRPr>
          </a:p>
          <a:p>
            <a:pPr marL="457200" indent="-457200">
              <a:lnSpc>
                <a:spcPct val="150000"/>
              </a:lnSpc>
              <a:buAutoNum type="arabicParenR"/>
            </a:pPr>
            <a:r>
              <a:rPr lang="en-US" sz="2200" dirty="0">
                <a:latin typeface="Helvetica Neue Light" panose="02000403000000020004" pitchFamily="2" charset="0"/>
                <a:ea typeface="Helvetica Neue Light" panose="02000403000000020004" pitchFamily="2" charset="0"/>
              </a:rPr>
              <a:t>3 technical replicates</a:t>
            </a:r>
          </a:p>
          <a:p>
            <a:pPr marL="457200" indent="-457200">
              <a:lnSpc>
                <a:spcPct val="150000"/>
              </a:lnSpc>
              <a:buAutoNum type="arabicParenR"/>
            </a:pPr>
            <a:r>
              <a:rPr lang="en-US" sz="2200" dirty="0">
                <a:latin typeface="Helvetica Neue Light" panose="02000403000000020004" pitchFamily="2" charset="0"/>
                <a:ea typeface="Helvetica Neue Light" panose="02000403000000020004" pitchFamily="2" charset="0"/>
              </a:rPr>
              <a:t>3 biological replicates</a:t>
            </a:r>
          </a:p>
        </p:txBody>
      </p:sp>
    </p:spTree>
    <p:extLst>
      <p:ext uri="{BB962C8B-B14F-4D97-AF65-F5344CB8AC3E}">
        <p14:creationId xmlns:p14="http://schemas.microsoft.com/office/powerpoint/2010/main" val="24994565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Graphical user interface&#10;&#10;Description automatically generated with low confidence">
            <a:extLst>
              <a:ext uri="{FF2B5EF4-FFF2-40B4-BE49-F238E27FC236}">
                <a16:creationId xmlns:a16="http://schemas.microsoft.com/office/drawing/2014/main" id="{A54E0B0B-DB20-594F-9BA8-E1F04EC41CF6}"/>
              </a:ext>
            </a:extLst>
          </p:cNvPr>
          <p:cNvPicPr>
            <a:picLocks noChangeAspect="1"/>
          </p:cNvPicPr>
          <p:nvPr/>
        </p:nvPicPr>
        <p:blipFill>
          <a:blip r:embed="rId2"/>
          <a:stretch>
            <a:fillRect/>
          </a:stretch>
        </p:blipFill>
        <p:spPr>
          <a:xfrm>
            <a:off x="680500" y="1717288"/>
            <a:ext cx="10830999" cy="3880625"/>
          </a:xfrm>
          <a:prstGeom prst="rect">
            <a:avLst/>
          </a:prstGeom>
        </p:spPr>
      </p:pic>
      <p:sp>
        <p:nvSpPr>
          <p:cNvPr id="14" name="Rectangle 13">
            <a:extLst>
              <a:ext uri="{FF2B5EF4-FFF2-40B4-BE49-F238E27FC236}">
                <a16:creationId xmlns:a16="http://schemas.microsoft.com/office/drawing/2014/main" id="{361CAD38-CB54-9B43-8B9C-375A0538E40D}"/>
              </a:ext>
            </a:extLst>
          </p:cNvPr>
          <p:cNvSpPr/>
          <p:nvPr/>
        </p:nvSpPr>
        <p:spPr>
          <a:xfrm>
            <a:off x="315651" y="235823"/>
            <a:ext cx="8133445" cy="976293"/>
          </a:xfrm>
          <a:prstGeom prst="rect">
            <a:avLst/>
          </a:prstGeom>
        </p:spPr>
        <p:txBody>
          <a:bodyPr wrap="none">
            <a:spAutoFit/>
          </a:bodyPr>
          <a:lstStyle/>
          <a:p>
            <a:pPr>
              <a:lnSpc>
                <a:spcPct val="150000"/>
              </a:lnSpc>
            </a:pPr>
            <a:r>
              <a:rPr lang="en-US" sz="4400" dirty="0">
                <a:solidFill>
                  <a:srgbClr val="14A1D4"/>
                </a:solidFill>
                <a:latin typeface="Helvetica Neue Light" panose="02000403000000020004" pitchFamily="2" charset="0"/>
                <a:ea typeface="Helvetica Neue Light" panose="02000403000000020004" pitchFamily="2" charset="0"/>
              </a:rPr>
              <a:t>Biological vs technical replicates </a:t>
            </a:r>
          </a:p>
        </p:txBody>
      </p:sp>
    </p:spTree>
    <p:extLst>
      <p:ext uri="{BB962C8B-B14F-4D97-AF65-F5344CB8AC3E}">
        <p14:creationId xmlns:p14="http://schemas.microsoft.com/office/powerpoint/2010/main" val="28329288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9F072CB-097A-0347-BFA3-26D6B3792086}"/>
              </a:ext>
            </a:extLst>
          </p:cNvPr>
          <p:cNvSpPr txBox="1">
            <a:spLocks/>
          </p:cNvSpPr>
          <p:nvPr/>
        </p:nvSpPr>
        <p:spPr>
          <a:xfrm>
            <a:off x="304800" y="443367"/>
            <a:ext cx="1066800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How many n? </a:t>
            </a:r>
          </a:p>
          <a:p>
            <a:endParaRPr lang="en-US" sz="4000" b="0" dirty="0">
              <a:solidFill>
                <a:srgbClr val="14A1D4"/>
              </a:solidFill>
              <a:latin typeface="Poppins" pitchFamily="2" charset="77"/>
              <a:ea typeface="Helvetica Neue Light" panose="02000403000000020004" pitchFamily="2" charset="0"/>
              <a:cs typeface="Poppins" pitchFamily="2" charset="77"/>
            </a:endParaRPr>
          </a:p>
          <a:p>
            <a:r>
              <a:rPr lang="en-US" sz="4000" b="0" dirty="0">
                <a:solidFill>
                  <a:srgbClr val="14A1D4"/>
                </a:solidFill>
                <a:latin typeface="Poppins" pitchFamily="2" charset="77"/>
                <a:ea typeface="Helvetica Neue Light" panose="02000403000000020004" pitchFamily="2" charset="0"/>
                <a:cs typeface="Poppins" pitchFamily="2" charset="77"/>
              </a:rPr>
              <a:t>Do we need to perform a statistical power calculation?</a:t>
            </a:r>
            <a:endParaRPr lang="en-US" sz="1600" dirty="0">
              <a:effectLst/>
              <a:latin typeface="Helvetica" pitchFamily="2" charset="0"/>
            </a:endParaRPr>
          </a:p>
          <a:p>
            <a:r>
              <a:rPr lang="en-US" sz="4000" b="0" dirty="0">
                <a:solidFill>
                  <a:srgbClr val="14A1D4"/>
                </a:solidFill>
                <a:latin typeface="Poppins" pitchFamily="2" charset="77"/>
                <a:ea typeface="Helvetica Neue Light" panose="02000403000000020004" pitchFamily="2" charset="0"/>
                <a:cs typeface="Poppins" pitchFamily="2" charset="77"/>
              </a:rPr>
              <a:t> </a:t>
            </a:r>
          </a:p>
        </p:txBody>
      </p:sp>
      <p:sp>
        <p:nvSpPr>
          <p:cNvPr id="3" name="Rectangle 2">
            <a:extLst>
              <a:ext uri="{FF2B5EF4-FFF2-40B4-BE49-F238E27FC236}">
                <a16:creationId xmlns:a16="http://schemas.microsoft.com/office/drawing/2014/main" id="{8EEF368E-46A7-E6EF-315D-BAB9357AA57A}"/>
              </a:ext>
            </a:extLst>
          </p:cNvPr>
          <p:cNvSpPr/>
          <p:nvPr/>
        </p:nvSpPr>
        <p:spPr>
          <a:xfrm>
            <a:off x="5929001" y="5495549"/>
            <a:ext cx="5492209" cy="461665"/>
          </a:xfrm>
          <a:prstGeom prst="rect">
            <a:avLst/>
          </a:prstGeom>
        </p:spPr>
        <p:txBody>
          <a:bodyPr wrap="none">
            <a:spAutoFit/>
          </a:bodyPr>
          <a:lstStyle/>
          <a:p>
            <a:pPr algn="r"/>
            <a:r>
              <a:rPr lang="en-US" sz="2400" dirty="0">
                <a:solidFill>
                  <a:srgbClr val="CD28A3"/>
                </a:solidFill>
                <a:latin typeface="Poppins" pitchFamily="2" charset="77"/>
                <a:cs typeface="Poppins" pitchFamily="2" charset="77"/>
              </a:rPr>
              <a:t>Workshop Day 2 - Reuben Thomas</a:t>
            </a:r>
          </a:p>
        </p:txBody>
      </p:sp>
    </p:spTree>
    <p:extLst>
      <p:ext uri="{BB962C8B-B14F-4D97-AF65-F5344CB8AC3E}">
        <p14:creationId xmlns:p14="http://schemas.microsoft.com/office/powerpoint/2010/main" val="23948303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DD0643B-75FA-20FF-A53A-DB22C8EEBF95}"/>
              </a:ext>
            </a:extLst>
          </p:cNvPr>
          <p:cNvSpPr txBox="1">
            <a:spLocks/>
          </p:cNvSpPr>
          <p:nvPr/>
        </p:nvSpPr>
        <p:spPr>
          <a:xfrm>
            <a:off x="304800" y="3545795"/>
            <a:ext cx="1188720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6. Confounding variables</a:t>
            </a:r>
          </a:p>
        </p:txBody>
      </p:sp>
    </p:spTree>
    <p:extLst>
      <p:ext uri="{BB962C8B-B14F-4D97-AF65-F5344CB8AC3E}">
        <p14:creationId xmlns:p14="http://schemas.microsoft.com/office/powerpoint/2010/main" val="27612041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643908-BFED-0B85-1F4C-B3574C1A7777}"/>
              </a:ext>
            </a:extLst>
          </p:cNvPr>
          <p:cNvPicPr>
            <a:picLocks noChangeAspect="1"/>
          </p:cNvPicPr>
          <p:nvPr/>
        </p:nvPicPr>
        <p:blipFill>
          <a:blip r:embed="rId2"/>
          <a:stretch>
            <a:fillRect/>
          </a:stretch>
        </p:blipFill>
        <p:spPr>
          <a:xfrm>
            <a:off x="272018" y="1870299"/>
            <a:ext cx="11647964" cy="3117401"/>
          </a:xfrm>
          <a:prstGeom prst="rect">
            <a:avLst/>
          </a:prstGeom>
        </p:spPr>
      </p:pic>
      <p:sp>
        <p:nvSpPr>
          <p:cNvPr id="4" name="Title 1">
            <a:extLst>
              <a:ext uri="{FF2B5EF4-FFF2-40B4-BE49-F238E27FC236}">
                <a16:creationId xmlns:a16="http://schemas.microsoft.com/office/drawing/2014/main" id="{5DD0643B-75FA-20FF-A53A-DB22C8EEBF95}"/>
              </a:ext>
            </a:extLst>
          </p:cNvPr>
          <p:cNvSpPr txBox="1">
            <a:spLocks/>
          </p:cNvSpPr>
          <p:nvPr/>
        </p:nvSpPr>
        <p:spPr>
          <a:xfrm>
            <a:off x="304800" y="198438"/>
            <a:ext cx="1188720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What affects the outcome of an experiment?</a:t>
            </a:r>
          </a:p>
        </p:txBody>
      </p:sp>
    </p:spTree>
    <p:extLst>
      <p:ext uri="{BB962C8B-B14F-4D97-AF65-F5344CB8AC3E}">
        <p14:creationId xmlns:p14="http://schemas.microsoft.com/office/powerpoint/2010/main" val="37474555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2C03A131-8E5D-4042-83D2-E316B43C3950}"/>
              </a:ext>
            </a:extLst>
          </p:cNvPr>
          <p:cNvPicPr>
            <a:picLocks noChangeAspect="1"/>
          </p:cNvPicPr>
          <p:nvPr/>
        </p:nvPicPr>
        <p:blipFill>
          <a:blip r:embed="rId2"/>
          <a:stretch>
            <a:fillRect/>
          </a:stretch>
        </p:blipFill>
        <p:spPr>
          <a:xfrm>
            <a:off x="1761332" y="976263"/>
            <a:ext cx="7805735" cy="4666095"/>
          </a:xfrm>
          <a:prstGeom prst="rect">
            <a:avLst/>
          </a:prstGeom>
        </p:spPr>
      </p:pic>
      <p:sp>
        <p:nvSpPr>
          <p:cNvPr id="4" name="Rectangle 3">
            <a:extLst>
              <a:ext uri="{FF2B5EF4-FFF2-40B4-BE49-F238E27FC236}">
                <a16:creationId xmlns:a16="http://schemas.microsoft.com/office/drawing/2014/main" id="{17BE39BE-7E18-5945-A3CC-B838D67057B4}"/>
              </a:ext>
            </a:extLst>
          </p:cNvPr>
          <p:cNvSpPr/>
          <p:nvPr/>
        </p:nvSpPr>
        <p:spPr>
          <a:xfrm>
            <a:off x="366079" y="268377"/>
            <a:ext cx="4070345" cy="707886"/>
          </a:xfrm>
          <a:prstGeom prst="rect">
            <a:avLst/>
          </a:prstGeom>
        </p:spPr>
        <p:txBody>
          <a:bodyPr wrap="none">
            <a:spAutoFit/>
          </a:bodyPr>
          <a:lstStyle/>
          <a:p>
            <a:r>
              <a:rPr lang="en-US" sz="4000" dirty="0">
                <a:solidFill>
                  <a:srgbClr val="14A1D4"/>
                </a:solidFill>
                <a:latin typeface="Poppins" pitchFamily="2" charset="77"/>
                <a:ea typeface="Helvetica Neue Light" panose="02000403000000020004" pitchFamily="2" charset="0"/>
                <a:cs typeface="Poppins" pitchFamily="2" charset="77"/>
              </a:rPr>
              <a:t>A third variable</a:t>
            </a:r>
          </a:p>
        </p:txBody>
      </p:sp>
      <p:sp>
        <p:nvSpPr>
          <p:cNvPr id="2" name="TextBox 1">
            <a:extLst>
              <a:ext uri="{FF2B5EF4-FFF2-40B4-BE49-F238E27FC236}">
                <a16:creationId xmlns:a16="http://schemas.microsoft.com/office/drawing/2014/main" id="{5C2DC2B2-A386-6A16-659B-067999A93605}"/>
              </a:ext>
            </a:extLst>
          </p:cNvPr>
          <p:cNvSpPr txBox="1"/>
          <p:nvPr/>
        </p:nvSpPr>
        <p:spPr>
          <a:xfrm>
            <a:off x="-1" y="5881737"/>
            <a:ext cx="11968843" cy="830997"/>
          </a:xfrm>
          <a:prstGeom prst="rect">
            <a:avLst/>
          </a:prstGeom>
          <a:noFill/>
        </p:spPr>
        <p:txBody>
          <a:bodyPr wrap="square">
            <a:spAutoFit/>
          </a:bodyPr>
          <a:lstStyle/>
          <a:p>
            <a:r>
              <a:rPr lang="en-US" sz="2400" dirty="0">
                <a:solidFill>
                  <a:srgbClr val="000000"/>
                </a:solidFill>
                <a:effectLst/>
                <a:latin typeface="Helvetica Neue Light" panose="02000403000000020004" pitchFamily="2" charset="0"/>
                <a:ea typeface="Helvetica Neue Light" panose="02000403000000020004" pitchFamily="2" charset="0"/>
              </a:rPr>
              <a:t>A variable that is not included in an experiment, yet affects the relationship between the two variables in an experiment.</a:t>
            </a:r>
            <a:endParaRPr lang="en-US" sz="2400" dirty="0">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35727346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ECD5D-400B-7D46-BC06-2F05085A425B}"/>
              </a:ext>
            </a:extLst>
          </p:cNvPr>
          <p:cNvSpPr txBox="1">
            <a:spLocks/>
          </p:cNvSpPr>
          <p:nvPr/>
        </p:nvSpPr>
        <p:spPr>
          <a:xfrm>
            <a:off x="357808" y="344212"/>
            <a:ext cx="1121134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Be aware of confounding factors</a:t>
            </a:r>
            <a:endParaRPr lang="en-US" b="0" dirty="0">
              <a:solidFill>
                <a:srgbClr val="14A1D4"/>
              </a:solidFill>
              <a:latin typeface="Poppins" pitchFamily="2" charset="77"/>
              <a:ea typeface="Helvetica Neue Light" panose="02000403000000020004" pitchFamily="2" charset="0"/>
              <a:cs typeface="Poppins" pitchFamily="2" charset="77"/>
            </a:endParaRPr>
          </a:p>
        </p:txBody>
      </p:sp>
      <p:sp>
        <p:nvSpPr>
          <p:cNvPr id="3" name="Content Placeholder 2">
            <a:extLst>
              <a:ext uri="{FF2B5EF4-FFF2-40B4-BE49-F238E27FC236}">
                <a16:creationId xmlns:a16="http://schemas.microsoft.com/office/drawing/2014/main" id="{4E70FCB2-1633-3845-B4AE-46445353510A}"/>
              </a:ext>
            </a:extLst>
          </p:cNvPr>
          <p:cNvSpPr txBox="1">
            <a:spLocks/>
          </p:cNvSpPr>
          <p:nvPr/>
        </p:nvSpPr>
        <p:spPr>
          <a:xfrm>
            <a:off x="420756" y="1400969"/>
            <a:ext cx="11350488" cy="4056062"/>
          </a:xfrm>
          <a:prstGeom prst="rect">
            <a:avLst/>
          </a:prstGeom>
        </p:spPr>
        <p:txBody>
          <a:bodyPr/>
          <a:lst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400" dirty="0">
                <a:latin typeface="Helvetica Neue Light" panose="02000403000000020004" pitchFamily="2" charset="0"/>
                <a:ea typeface="Helvetica Neue Light" panose="02000403000000020004" pitchFamily="2" charset="0"/>
              </a:rPr>
              <a:t>In observational studies (case-control, cohort studies):</a:t>
            </a:r>
          </a:p>
          <a:p>
            <a:pPr marL="457200" indent="-457200">
              <a:lnSpc>
                <a:spcPct val="150000"/>
              </a:lnSpc>
              <a:buFontTx/>
              <a:buChar char="-"/>
            </a:pPr>
            <a:r>
              <a:rPr lang="en-US" sz="2400" dirty="0">
                <a:latin typeface="Helvetica Neue Light" panose="02000403000000020004" pitchFamily="2" charset="0"/>
                <a:ea typeface="Helvetica Neue Light" panose="02000403000000020004" pitchFamily="2" charset="0"/>
              </a:rPr>
              <a:t>confounding variables could cause unusual interpretations of data and the relationships between variables</a:t>
            </a:r>
          </a:p>
          <a:p>
            <a:pPr>
              <a:lnSpc>
                <a:spcPct val="150000"/>
              </a:lnSpc>
            </a:pPr>
            <a:r>
              <a:rPr lang="en-US" sz="2400" dirty="0">
                <a:latin typeface="Helvetica Neue Light" panose="02000403000000020004" pitchFamily="2" charset="0"/>
                <a:ea typeface="Helvetica Neue Light" panose="02000403000000020004" pitchFamily="2" charset="0"/>
              </a:rPr>
              <a:t>In experimental studies:</a:t>
            </a:r>
          </a:p>
          <a:p>
            <a:pPr>
              <a:lnSpc>
                <a:spcPct val="150000"/>
              </a:lnSpc>
            </a:pPr>
            <a:r>
              <a:rPr lang="en-US" sz="2400" dirty="0">
                <a:latin typeface="Helvetica Neue Light" panose="02000403000000020004" pitchFamily="2" charset="0"/>
                <a:ea typeface="Helvetica Neue Light" panose="02000403000000020004" pitchFamily="2" charset="0"/>
              </a:rPr>
              <a:t>- design the experiment to eliminate (as much as possible) the risk of confounding variables</a:t>
            </a:r>
          </a:p>
          <a:p>
            <a:pPr>
              <a:lnSpc>
                <a:spcPct val="150000"/>
              </a:lnSpc>
            </a:pPr>
            <a:endParaRPr lang="en-US" sz="3200" dirty="0">
              <a:solidFill>
                <a:srgbClr val="14A1D4"/>
              </a:solidFill>
              <a:latin typeface="Poppins" pitchFamily="2" charset="77"/>
              <a:ea typeface="Helvetica Neue Light" panose="02000403000000020004" pitchFamily="2" charset="0"/>
              <a:cs typeface="Poppins" pitchFamily="2" charset="77"/>
            </a:endParaRPr>
          </a:p>
          <a:p>
            <a:pPr>
              <a:lnSpc>
                <a:spcPct val="150000"/>
              </a:lnSpc>
            </a:pPr>
            <a:endParaRPr lang="en-US" sz="2400" dirty="0">
              <a:latin typeface="Helvetica Neue Light" panose="02000403000000020004" pitchFamily="2" charset="0"/>
              <a:ea typeface="Helvetica Neue Light" panose="02000403000000020004" pitchFamily="2" charset="0"/>
            </a:endParaRPr>
          </a:p>
        </p:txBody>
      </p:sp>
      <p:sp>
        <p:nvSpPr>
          <p:cNvPr id="4" name="Rectangle 3">
            <a:extLst>
              <a:ext uri="{FF2B5EF4-FFF2-40B4-BE49-F238E27FC236}">
                <a16:creationId xmlns:a16="http://schemas.microsoft.com/office/drawing/2014/main" id="{7CC35A40-9BC2-5F4D-82D6-379B2EA169A2}"/>
              </a:ext>
            </a:extLst>
          </p:cNvPr>
          <p:cNvSpPr/>
          <p:nvPr/>
        </p:nvSpPr>
        <p:spPr>
          <a:xfrm>
            <a:off x="218660" y="5653646"/>
            <a:ext cx="11350488" cy="1154162"/>
          </a:xfrm>
          <a:prstGeom prst="rect">
            <a:avLst/>
          </a:prstGeom>
        </p:spPr>
        <p:txBody>
          <a:bodyPr wrap="square">
            <a:spAutoFit/>
          </a:bodyPr>
          <a:lstStyle/>
          <a:p>
            <a:pPr>
              <a:lnSpc>
                <a:spcPct val="150000"/>
              </a:lnSpc>
            </a:pPr>
            <a:r>
              <a:rPr lang="en-US" sz="2400" dirty="0">
                <a:solidFill>
                  <a:srgbClr val="CD28A3"/>
                </a:solidFill>
                <a:latin typeface="Poppins" pitchFamily="2" charset="77"/>
                <a:ea typeface="Helvetica Neue Light" panose="02000403000000020004" pitchFamily="2" charset="0"/>
                <a:cs typeface="Poppins" pitchFamily="2" charset="77"/>
              </a:rPr>
              <a:t>Which potential variables could be affecting the relationship between the variables in your study?</a:t>
            </a:r>
          </a:p>
        </p:txBody>
      </p:sp>
    </p:spTree>
    <p:extLst>
      <p:ext uri="{BB962C8B-B14F-4D97-AF65-F5344CB8AC3E}">
        <p14:creationId xmlns:p14="http://schemas.microsoft.com/office/powerpoint/2010/main" val="4315217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31A542-92B2-2E61-D90F-5EA214E36489}"/>
              </a:ext>
            </a:extLst>
          </p:cNvPr>
          <p:cNvSpPr txBox="1"/>
          <p:nvPr/>
        </p:nvSpPr>
        <p:spPr>
          <a:xfrm>
            <a:off x="6890657" y="1254579"/>
            <a:ext cx="3445328" cy="369332"/>
          </a:xfrm>
          <a:prstGeom prst="rect">
            <a:avLst/>
          </a:prstGeom>
          <a:noFill/>
        </p:spPr>
        <p:txBody>
          <a:bodyPr wrap="square" rtlCol="0">
            <a:spAutoFit/>
          </a:bodyPr>
          <a:lstStyle/>
          <a:p>
            <a:r>
              <a:rPr lang="en-US" dirty="0">
                <a:latin typeface="Helvetica Neue Light" panose="02000403000000020004" pitchFamily="2" charset="0"/>
                <a:ea typeface="Helvetica Neue Light" panose="02000403000000020004" pitchFamily="2" charset="0"/>
              </a:rPr>
              <a:t>Outcome, dependent variable</a:t>
            </a:r>
          </a:p>
        </p:txBody>
      </p:sp>
      <p:sp>
        <p:nvSpPr>
          <p:cNvPr id="3" name="TextBox 2">
            <a:extLst>
              <a:ext uri="{FF2B5EF4-FFF2-40B4-BE49-F238E27FC236}">
                <a16:creationId xmlns:a16="http://schemas.microsoft.com/office/drawing/2014/main" id="{EF077C3D-8E3F-47E2-5118-39898ABB2B3A}"/>
              </a:ext>
            </a:extLst>
          </p:cNvPr>
          <p:cNvSpPr txBox="1"/>
          <p:nvPr/>
        </p:nvSpPr>
        <p:spPr>
          <a:xfrm>
            <a:off x="2471058" y="1254579"/>
            <a:ext cx="3445328" cy="369332"/>
          </a:xfrm>
          <a:prstGeom prst="rect">
            <a:avLst/>
          </a:prstGeom>
          <a:noFill/>
        </p:spPr>
        <p:txBody>
          <a:bodyPr wrap="square" rtlCol="0">
            <a:spAutoFit/>
          </a:bodyPr>
          <a:lstStyle/>
          <a:p>
            <a:r>
              <a:rPr lang="en-US" dirty="0">
                <a:latin typeface="Helvetica Neue Light" panose="02000403000000020004" pitchFamily="2" charset="0"/>
                <a:ea typeface="Helvetica Neue Light" panose="02000403000000020004" pitchFamily="2" charset="0"/>
              </a:rPr>
              <a:t>Independent variable</a:t>
            </a:r>
          </a:p>
        </p:txBody>
      </p:sp>
      <p:sp>
        <p:nvSpPr>
          <p:cNvPr id="5" name="Title 1">
            <a:extLst>
              <a:ext uri="{FF2B5EF4-FFF2-40B4-BE49-F238E27FC236}">
                <a16:creationId xmlns:a16="http://schemas.microsoft.com/office/drawing/2014/main" id="{56E359E2-54E8-10A7-3233-E48CEE331B61}"/>
              </a:ext>
            </a:extLst>
          </p:cNvPr>
          <p:cNvSpPr txBox="1">
            <a:spLocks/>
          </p:cNvSpPr>
          <p:nvPr/>
        </p:nvSpPr>
        <p:spPr>
          <a:xfrm>
            <a:off x="357808" y="344212"/>
            <a:ext cx="1121134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An example…</a:t>
            </a:r>
            <a:endParaRPr lang="en-US" b="0" dirty="0">
              <a:solidFill>
                <a:srgbClr val="14A1D4"/>
              </a:solidFill>
              <a:latin typeface="Poppins" pitchFamily="2" charset="77"/>
              <a:ea typeface="Helvetica Neue Light" panose="02000403000000020004" pitchFamily="2" charset="0"/>
              <a:cs typeface="Poppins" pitchFamily="2" charset="77"/>
            </a:endParaRPr>
          </a:p>
        </p:txBody>
      </p:sp>
      <p:grpSp>
        <p:nvGrpSpPr>
          <p:cNvPr id="8" name="Group 7">
            <a:extLst>
              <a:ext uri="{FF2B5EF4-FFF2-40B4-BE49-F238E27FC236}">
                <a16:creationId xmlns:a16="http://schemas.microsoft.com/office/drawing/2014/main" id="{1638B9EF-F25F-5DAC-E6B6-EE3E08979810}"/>
              </a:ext>
            </a:extLst>
          </p:cNvPr>
          <p:cNvGrpSpPr/>
          <p:nvPr/>
        </p:nvGrpSpPr>
        <p:grpSpPr>
          <a:xfrm>
            <a:off x="2641600" y="1665916"/>
            <a:ext cx="6908800" cy="4014097"/>
            <a:chOff x="2641600" y="1665916"/>
            <a:chExt cx="6908800" cy="4014097"/>
          </a:xfrm>
        </p:grpSpPr>
        <p:pic>
          <p:nvPicPr>
            <p:cNvPr id="10" name="Picture 9">
              <a:extLst>
                <a:ext uri="{FF2B5EF4-FFF2-40B4-BE49-F238E27FC236}">
                  <a16:creationId xmlns:a16="http://schemas.microsoft.com/office/drawing/2014/main" id="{1D922B53-DF52-B65B-CFA6-562F2C73A165}"/>
                </a:ext>
              </a:extLst>
            </p:cNvPr>
            <p:cNvPicPr>
              <a:picLocks noChangeAspect="1"/>
            </p:cNvPicPr>
            <p:nvPr/>
          </p:nvPicPr>
          <p:blipFill rotWithShape="1">
            <a:blip r:embed="rId2"/>
            <a:srcRect t="11756" b="1172"/>
            <a:stretch/>
          </p:blipFill>
          <p:spPr>
            <a:xfrm>
              <a:off x="2641600" y="1665916"/>
              <a:ext cx="6908800" cy="4014097"/>
            </a:xfrm>
            <a:prstGeom prst="rect">
              <a:avLst/>
            </a:prstGeom>
          </p:spPr>
        </p:pic>
        <p:sp>
          <p:nvSpPr>
            <p:cNvPr id="7" name="Rectangle 6">
              <a:extLst>
                <a:ext uri="{FF2B5EF4-FFF2-40B4-BE49-F238E27FC236}">
                  <a16:creationId xmlns:a16="http://schemas.microsoft.com/office/drawing/2014/main" id="{1FBF1AF7-F0BE-A026-8A9C-5359F56E54E2}"/>
                </a:ext>
              </a:extLst>
            </p:cNvPr>
            <p:cNvSpPr/>
            <p:nvPr/>
          </p:nvSpPr>
          <p:spPr>
            <a:xfrm>
              <a:off x="5040087" y="3284990"/>
              <a:ext cx="2536370" cy="2318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F429386B-557D-FD69-FA90-693AB4F938F7}"/>
              </a:ext>
            </a:extLst>
          </p:cNvPr>
          <p:cNvGrpSpPr/>
          <p:nvPr/>
        </p:nvGrpSpPr>
        <p:grpSpPr>
          <a:xfrm>
            <a:off x="2657928" y="1623911"/>
            <a:ext cx="6908800" cy="4425434"/>
            <a:chOff x="2657928" y="1623911"/>
            <a:chExt cx="6908800" cy="4425434"/>
          </a:xfrm>
        </p:grpSpPr>
        <p:sp>
          <p:nvSpPr>
            <p:cNvPr id="4" name="TextBox 3">
              <a:extLst>
                <a:ext uri="{FF2B5EF4-FFF2-40B4-BE49-F238E27FC236}">
                  <a16:creationId xmlns:a16="http://schemas.microsoft.com/office/drawing/2014/main" id="{4D94E6F1-0E8B-9F60-20B9-D19D17109598}"/>
                </a:ext>
              </a:extLst>
            </p:cNvPr>
            <p:cNvSpPr txBox="1"/>
            <p:nvPr/>
          </p:nvSpPr>
          <p:spPr>
            <a:xfrm>
              <a:off x="5040087" y="5680013"/>
              <a:ext cx="3445328" cy="369332"/>
            </a:xfrm>
            <a:prstGeom prst="rect">
              <a:avLst/>
            </a:prstGeom>
            <a:noFill/>
          </p:spPr>
          <p:txBody>
            <a:bodyPr wrap="square" rtlCol="0">
              <a:spAutoFit/>
            </a:bodyPr>
            <a:lstStyle/>
            <a:p>
              <a:r>
                <a:rPr lang="en-US" dirty="0">
                  <a:latin typeface="Helvetica Neue Light" panose="02000403000000020004" pitchFamily="2" charset="0"/>
                  <a:ea typeface="Helvetica Neue Light" panose="02000403000000020004" pitchFamily="2" charset="0"/>
                </a:rPr>
                <a:t>Confounding variable</a:t>
              </a:r>
            </a:p>
          </p:txBody>
        </p:sp>
        <p:pic>
          <p:nvPicPr>
            <p:cNvPr id="9" name="Picture 8">
              <a:extLst>
                <a:ext uri="{FF2B5EF4-FFF2-40B4-BE49-F238E27FC236}">
                  <a16:creationId xmlns:a16="http://schemas.microsoft.com/office/drawing/2014/main" id="{F2B31C06-FF49-3361-03A5-76288203889B}"/>
                </a:ext>
              </a:extLst>
            </p:cNvPr>
            <p:cNvPicPr>
              <a:picLocks noChangeAspect="1"/>
            </p:cNvPicPr>
            <p:nvPr/>
          </p:nvPicPr>
          <p:blipFill rotWithShape="1">
            <a:blip r:embed="rId2"/>
            <a:srcRect t="11997" b="5928"/>
            <a:stretch/>
          </p:blipFill>
          <p:spPr>
            <a:xfrm>
              <a:off x="2657928" y="1623911"/>
              <a:ext cx="6908800" cy="3783744"/>
            </a:xfrm>
            <a:prstGeom prst="rect">
              <a:avLst/>
            </a:prstGeom>
          </p:spPr>
        </p:pic>
      </p:grpSp>
    </p:spTree>
    <p:extLst>
      <p:ext uri="{BB962C8B-B14F-4D97-AF65-F5344CB8AC3E}">
        <p14:creationId xmlns:p14="http://schemas.microsoft.com/office/powerpoint/2010/main" val="2518297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31A542-92B2-2E61-D90F-5EA214E36489}"/>
              </a:ext>
            </a:extLst>
          </p:cNvPr>
          <p:cNvSpPr txBox="1"/>
          <p:nvPr/>
        </p:nvSpPr>
        <p:spPr>
          <a:xfrm>
            <a:off x="6890657" y="1254579"/>
            <a:ext cx="3445328" cy="369332"/>
          </a:xfrm>
          <a:prstGeom prst="rect">
            <a:avLst/>
          </a:prstGeom>
          <a:noFill/>
        </p:spPr>
        <p:txBody>
          <a:bodyPr wrap="square" rtlCol="0">
            <a:spAutoFit/>
          </a:bodyPr>
          <a:lstStyle/>
          <a:p>
            <a:r>
              <a:rPr lang="en-US" dirty="0">
                <a:latin typeface="Helvetica Neue Light" panose="02000403000000020004" pitchFamily="2" charset="0"/>
                <a:ea typeface="Helvetica Neue Light" panose="02000403000000020004" pitchFamily="2" charset="0"/>
              </a:rPr>
              <a:t>Outcome, dependent variable</a:t>
            </a:r>
          </a:p>
        </p:txBody>
      </p:sp>
      <p:sp>
        <p:nvSpPr>
          <p:cNvPr id="3" name="TextBox 2">
            <a:extLst>
              <a:ext uri="{FF2B5EF4-FFF2-40B4-BE49-F238E27FC236}">
                <a16:creationId xmlns:a16="http://schemas.microsoft.com/office/drawing/2014/main" id="{EF077C3D-8E3F-47E2-5118-39898ABB2B3A}"/>
              </a:ext>
            </a:extLst>
          </p:cNvPr>
          <p:cNvSpPr txBox="1"/>
          <p:nvPr/>
        </p:nvSpPr>
        <p:spPr>
          <a:xfrm>
            <a:off x="1423606" y="1198540"/>
            <a:ext cx="3445328" cy="369332"/>
          </a:xfrm>
          <a:prstGeom prst="rect">
            <a:avLst/>
          </a:prstGeom>
          <a:noFill/>
        </p:spPr>
        <p:txBody>
          <a:bodyPr wrap="square" rtlCol="0">
            <a:spAutoFit/>
          </a:bodyPr>
          <a:lstStyle/>
          <a:p>
            <a:r>
              <a:rPr lang="en-US" dirty="0">
                <a:latin typeface="Helvetica Neue Light" panose="02000403000000020004" pitchFamily="2" charset="0"/>
                <a:ea typeface="Helvetica Neue Light" panose="02000403000000020004" pitchFamily="2" charset="0"/>
              </a:rPr>
              <a:t>Independent variable</a:t>
            </a:r>
          </a:p>
        </p:txBody>
      </p:sp>
      <p:sp>
        <p:nvSpPr>
          <p:cNvPr id="4" name="TextBox 3">
            <a:extLst>
              <a:ext uri="{FF2B5EF4-FFF2-40B4-BE49-F238E27FC236}">
                <a16:creationId xmlns:a16="http://schemas.microsoft.com/office/drawing/2014/main" id="{4D94E6F1-0E8B-9F60-20B9-D19D17109598}"/>
              </a:ext>
            </a:extLst>
          </p:cNvPr>
          <p:cNvSpPr txBox="1"/>
          <p:nvPr/>
        </p:nvSpPr>
        <p:spPr>
          <a:xfrm>
            <a:off x="5040087" y="5680013"/>
            <a:ext cx="3445328" cy="369332"/>
          </a:xfrm>
          <a:prstGeom prst="rect">
            <a:avLst/>
          </a:prstGeom>
          <a:noFill/>
        </p:spPr>
        <p:txBody>
          <a:bodyPr wrap="square" rtlCol="0">
            <a:spAutoFit/>
          </a:bodyPr>
          <a:lstStyle/>
          <a:p>
            <a:r>
              <a:rPr lang="en-US" dirty="0">
                <a:latin typeface="Helvetica Neue Light" panose="02000403000000020004" pitchFamily="2" charset="0"/>
                <a:ea typeface="Helvetica Neue Light" panose="02000403000000020004" pitchFamily="2" charset="0"/>
              </a:rPr>
              <a:t>Confounding variable</a:t>
            </a:r>
          </a:p>
        </p:txBody>
      </p:sp>
      <p:sp>
        <p:nvSpPr>
          <p:cNvPr id="5" name="Title 1">
            <a:extLst>
              <a:ext uri="{FF2B5EF4-FFF2-40B4-BE49-F238E27FC236}">
                <a16:creationId xmlns:a16="http://schemas.microsoft.com/office/drawing/2014/main" id="{56E359E2-54E8-10A7-3233-E48CEE331B61}"/>
              </a:ext>
            </a:extLst>
          </p:cNvPr>
          <p:cNvSpPr txBox="1">
            <a:spLocks/>
          </p:cNvSpPr>
          <p:nvPr/>
        </p:nvSpPr>
        <p:spPr>
          <a:xfrm>
            <a:off x="357808" y="344212"/>
            <a:ext cx="1121134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An example…</a:t>
            </a:r>
            <a:endParaRPr lang="en-US" b="0" dirty="0">
              <a:solidFill>
                <a:srgbClr val="14A1D4"/>
              </a:solidFill>
              <a:latin typeface="Poppins" pitchFamily="2" charset="77"/>
              <a:ea typeface="Helvetica Neue Light" panose="02000403000000020004" pitchFamily="2" charset="0"/>
              <a:cs typeface="Poppins" pitchFamily="2" charset="77"/>
            </a:endParaRPr>
          </a:p>
        </p:txBody>
      </p:sp>
      <p:pic>
        <p:nvPicPr>
          <p:cNvPr id="6" name="Picture 5" descr="images.jpg">
            <a:extLst>
              <a:ext uri="{FF2B5EF4-FFF2-40B4-BE49-F238E27FC236}">
                <a16:creationId xmlns:a16="http://schemas.microsoft.com/office/drawing/2014/main" id="{3BC9D78C-D0B0-9E1C-9C50-E96A8CA80D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423606" y="2081452"/>
            <a:ext cx="1256038" cy="1265788"/>
          </a:xfrm>
          <a:prstGeom prst="rect">
            <a:avLst/>
          </a:prstGeom>
        </p:spPr>
      </p:pic>
      <p:pic>
        <p:nvPicPr>
          <p:cNvPr id="7" name="Picture 6" descr="Icon&#10;&#10;Description automatically generated">
            <a:extLst>
              <a:ext uri="{FF2B5EF4-FFF2-40B4-BE49-F238E27FC236}">
                <a16:creationId xmlns:a16="http://schemas.microsoft.com/office/drawing/2014/main" id="{BBE06FDD-489B-7817-9BBB-0F4154C1F7BF}"/>
              </a:ext>
            </a:extLst>
          </p:cNvPr>
          <p:cNvPicPr>
            <a:picLocks noChangeAspect="1"/>
          </p:cNvPicPr>
          <p:nvPr/>
        </p:nvPicPr>
        <p:blipFill>
          <a:blip r:embed="rId3"/>
          <a:stretch>
            <a:fillRect/>
          </a:stretch>
        </p:blipFill>
        <p:spPr>
          <a:xfrm>
            <a:off x="2888230" y="1623911"/>
            <a:ext cx="1723329" cy="1723329"/>
          </a:xfrm>
          <a:prstGeom prst="rect">
            <a:avLst/>
          </a:prstGeom>
        </p:spPr>
      </p:pic>
      <p:pic>
        <p:nvPicPr>
          <p:cNvPr id="8" name="Picture 7" descr="baby (1).png">
            <a:extLst>
              <a:ext uri="{FF2B5EF4-FFF2-40B4-BE49-F238E27FC236}">
                <a16:creationId xmlns:a16="http://schemas.microsoft.com/office/drawing/2014/main" id="{706D5EA9-2025-BFC9-C378-65C9EAFC3E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80443" y="2081452"/>
            <a:ext cx="972591" cy="972591"/>
          </a:xfrm>
          <a:prstGeom prst="rect">
            <a:avLst/>
          </a:prstGeom>
        </p:spPr>
      </p:pic>
      <p:pic>
        <p:nvPicPr>
          <p:cNvPr id="11" name="Picture 10">
            <a:extLst>
              <a:ext uri="{FF2B5EF4-FFF2-40B4-BE49-F238E27FC236}">
                <a16:creationId xmlns:a16="http://schemas.microsoft.com/office/drawing/2014/main" id="{84787894-4379-EF95-90A5-50B92C8B2DDD}"/>
              </a:ext>
            </a:extLst>
          </p:cNvPr>
          <p:cNvPicPr>
            <a:picLocks noChangeAspect="1"/>
          </p:cNvPicPr>
          <p:nvPr/>
        </p:nvPicPr>
        <p:blipFill rotWithShape="1">
          <a:blip r:embed="rId5"/>
          <a:srcRect b="13532"/>
          <a:stretch/>
        </p:blipFill>
        <p:spPr>
          <a:xfrm>
            <a:off x="8485415" y="1900997"/>
            <a:ext cx="1511300" cy="1153046"/>
          </a:xfrm>
          <a:prstGeom prst="rect">
            <a:avLst/>
          </a:prstGeom>
        </p:spPr>
      </p:pic>
      <p:cxnSp>
        <p:nvCxnSpPr>
          <p:cNvPr id="13" name="Straight Arrow Connector 12">
            <a:extLst>
              <a:ext uri="{FF2B5EF4-FFF2-40B4-BE49-F238E27FC236}">
                <a16:creationId xmlns:a16="http://schemas.microsoft.com/office/drawing/2014/main" id="{0CC9AD4A-B149-0A32-129E-8B31BCEB3F3B}"/>
              </a:ext>
            </a:extLst>
          </p:cNvPr>
          <p:cNvCxnSpPr/>
          <p:nvPr/>
        </p:nvCxnSpPr>
        <p:spPr>
          <a:xfrm>
            <a:off x="5040087" y="2714346"/>
            <a:ext cx="2046513" cy="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C0A64E24-2994-C664-FBF3-32EA32C8DBA8}"/>
              </a:ext>
            </a:extLst>
          </p:cNvPr>
          <p:cNvPicPr>
            <a:picLocks noChangeAspect="1"/>
          </p:cNvPicPr>
          <p:nvPr/>
        </p:nvPicPr>
        <p:blipFill>
          <a:blip r:embed="rId6"/>
          <a:stretch>
            <a:fillRect/>
          </a:stretch>
        </p:blipFill>
        <p:spPr>
          <a:xfrm>
            <a:off x="5040087" y="4422713"/>
            <a:ext cx="2298700" cy="1257300"/>
          </a:xfrm>
          <a:prstGeom prst="rect">
            <a:avLst/>
          </a:prstGeom>
        </p:spPr>
      </p:pic>
      <p:cxnSp>
        <p:nvCxnSpPr>
          <p:cNvPr id="10" name="Straight Arrow Connector 9">
            <a:extLst>
              <a:ext uri="{FF2B5EF4-FFF2-40B4-BE49-F238E27FC236}">
                <a16:creationId xmlns:a16="http://schemas.microsoft.com/office/drawing/2014/main" id="{821B8BE5-5982-F067-D081-C7ADCC0A7304}"/>
              </a:ext>
            </a:extLst>
          </p:cNvPr>
          <p:cNvCxnSpPr/>
          <p:nvPr/>
        </p:nvCxnSpPr>
        <p:spPr>
          <a:xfrm flipV="1">
            <a:off x="7707086" y="3575957"/>
            <a:ext cx="778329" cy="816429"/>
          </a:xfrm>
          <a:prstGeom prst="straightConnector1">
            <a:avLst/>
          </a:prstGeom>
          <a:ln w="38100">
            <a:solidFill>
              <a:srgbClr val="00B0F0"/>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1990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19;p29">
            <a:extLst>
              <a:ext uri="{FF2B5EF4-FFF2-40B4-BE49-F238E27FC236}">
                <a16:creationId xmlns:a16="http://schemas.microsoft.com/office/drawing/2014/main" id="{98D6EBA8-8114-8547-9743-6E8D0EDDFEFC}"/>
              </a:ext>
            </a:extLst>
          </p:cNvPr>
          <p:cNvSpPr txBox="1">
            <a:spLocks/>
          </p:cNvSpPr>
          <p:nvPr/>
        </p:nvSpPr>
        <p:spPr>
          <a:xfrm>
            <a:off x="359898" y="413034"/>
            <a:ext cx="10515600" cy="982400"/>
          </a:xfrm>
          <a:prstGeom prst="rect">
            <a:avLst/>
          </a:prstGeom>
        </p:spPr>
        <p:txBody>
          <a:bodyPr spcFirstLastPara="1" vert="horz" wrap="square" lIns="0" tIns="0" rIns="0" bIns="0" rtlCol="0" anchor="t"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dirty="0">
                <a:solidFill>
                  <a:schemeClr val="bg1"/>
                </a:solidFill>
                <a:latin typeface="Poppins" pitchFamily="2" charset="77"/>
                <a:ea typeface="Helvetica Neue Light" panose="02000403000000020004" pitchFamily="2" charset="0"/>
                <a:cs typeface="Poppins" pitchFamily="2" charset="77"/>
              </a:rPr>
              <a:t>Goals of this workshop</a:t>
            </a:r>
          </a:p>
        </p:txBody>
      </p:sp>
      <p:sp>
        <p:nvSpPr>
          <p:cNvPr id="5" name="Rectangle 4">
            <a:extLst>
              <a:ext uri="{FF2B5EF4-FFF2-40B4-BE49-F238E27FC236}">
                <a16:creationId xmlns:a16="http://schemas.microsoft.com/office/drawing/2014/main" id="{843F7C6B-5D56-5940-9F7A-9D029BD8A8D2}"/>
              </a:ext>
            </a:extLst>
          </p:cNvPr>
          <p:cNvSpPr/>
          <p:nvPr/>
        </p:nvSpPr>
        <p:spPr>
          <a:xfrm>
            <a:off x="128113" y="1299968"/>
            <a:ext cx="11935774" cy="5144998"/>
          </a:xfrm>
          <a:prstGeom prst="rect">
            <a:avLst/>
          </a:prstGeom>
        </p:spPr>
        <p:txBody>
          <a:bodyPr wrap="square">
            <a:spAutoFit/>
          </a:bodyPr>
          <a:lstStyle/>
          <a:p>
            <a:pPr marL="285750" indent="-285750">
              <a:lnSpc>
                <a:spcPct val="200000"/>
              </a:lnSpc>
              <a:buFont typeface="Courier New" panose="02070309020205020404" pitchFamily="49" charset="0"/>
              <a:buChar char="o"/>
            </a:pPr>
            <a:r>
              <a:rPr lang="en-US" sz="2400" dirty="0">
                <a:solidFill>
                  <a:schemeClr val="tx1">
                    <a:lumMod val="85000"/>
                    <a:lumOff val="15000"/>
                  </a:schemeClr>
                </a:solidFill>
                <a:latin typeface=""/>
                <a:ea typeface="Helvetica Neue Light" panose="02000403000000020004" pitchFamily="2" charset="0"/>
              </a:rPr>
              <a:t>Introduce basic concepts underpinning experimental design</a:t>
            </a:r>
          </a:p>
          <a:p>
            <a:pPr marL="285750" indent="-285750">
              <a:lnSpc>
                <a:spcPct val="200000"/>
              </a:lnSpc>
              <a:buFont typeface="Courier New" panose="02070309020205020404" pitchFamily="49" charset="0"/>
              <a:buChar char="o"/>
            </a:pPr>
            <a:r>
              <a:rPr lang="en-US" sz="2400" dirty="0">
                <a:solidFill>
                  <a:schemeClr val="tx1">
                    <a:lumMod val="85000"/>
                    <a:lumOff val="15000"/>
                  </a:schemeClr>
                </a:solidFill>
                <a:latin typeface=""/>
                <a:ea typeface="Helvetica Neue Light" panose="02000403000000020004" pitchFamily="2" charset="0"/>
              </a:rPr>
              <a:t>Learn how to think critically about the data you want to generate and use to make claims about</a:t>
            </a:r>
          </a:p>
          <a:p>
            <a:pPr marL="285750" indent="-285750">
              <a:lnSpc>
                <a:spcPct val="200000"/>
              </a:lnSpc>
              <a:buFont typeface="Courier New" panose="02070309020205020404" pitchFamily="49" charset="0"/>
              <a:buChar char="o"/>
            </a:pPr>
            <a:r>
              <a:rPr lang="en-US" sz="2400" dirty="0">
                <a:solidFill>
                  <a:schemeClr val="tx1">
                    <a:lumMod val="85000"/>
                    <a:lumOff val="15000"/>
                  </a:schemeClr>
                </a:solidFill>
                <a:latin typeface=""/>
                <a:ea typeface="Helvetica Neue Light" panose="02000403000000020004" pitchFamily="2" charset="0"/>
              </a:rPr>
              <a:t>Overview of statistical tests and concepts</a:t>
            </a:r>
          </a:p>
          <a:p>
            <a:pPr>
              <a:lnSpc>
                <a:spcPct val="200000"/>
              </a:lnSpc>
            </a:pPr>
            <a:endParaRPr lang="en-US" sz="2400" dirty="0">
              <a:solidFill>
                <a:schemeClr val="tx1">
                  <a:lumMod val="85000"/>
                  <a:lumOff val="15000"/>
                </a:schemeClr>
              </a:solidFill>
              <a:latin typeface=""/>
              <a:ea typeface="Helvetica Neue Light" panose="02000403000000020004" pitchFamily="2" charset="0"/>
            </a:endParaRPr>
          </a:p>
          <a:p>
            <a:pPr>
              <a:lnSpc>
                <a:spcPct val="200000"/>
              </a:lnSpc>
            </a:pPr>
            <a:r>
              <a:rPr lang="en-US" sz="2400" dirty="0">
                <a:solidFill>
                  <a:schemeClr val="tx1">
                    <a:lumMod val="85000"/>
                    <a:lumOff val="15000"/>
                  </a:schemeClr>
                </a:solidFill>
                <a:latin typeface=""/>
                <a:ea typeface="Helvetica Neue Light" panose="02000403000000020004" pitchFamily="2" charset="0"/>
              </a:rPr>
              <a:t>Basic level course - No prerequisites</a:t>
            </a:r>
          </a:p>
          <a:p>
            <a:pPr>
              <a:lnSpc>
                <a:spcPct val="200000"/>
              </a:lnSpc>
            </a:pPr>
            <a:r>
              <a:rPr lang="en-US" sz="2400" dirty="0">
                <a:solidFill>
                  <a:schemeClr val="tx1">
                    <a:lumMod val="85000"/>
                    <a:lumOff val="15000"/>
                  </a:schemeClr>
                </a:solidFill>
                <a:latin typeface=""/>
                <a:ea typeface="Helvetica Neue Light" panose="02000403000000020004" pitchFamily="2" charset="0"/>
              </a:rPr>
              <a:t>Please feel free to interrupt with questions, speak up or use the chat!</a:t>
            </a:r>
          </a:p>
        </p:txBody>
      </p:sp>
    </p:spTree>
    <p:extLst>
      <p:ext uri="{BB962C8B-B14F-4D97-AF65-F5344CB8AC3E}">
        <p14:creationId xmlns:p14="http://schemas.microsoft.com/office/powerpoint/2010/main" val="27204661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31A542-92B2-2E61-D90F-5EA214E36489}"/>
              </a:ext>
            </a:extLst>
          </p:cNvPr>
          <p:cNvSpPr txBox="1"/>
          <p:nvPr/>
        </p:nvSpPr>
        <p:spPr>
          <a:xfrm>
            <a:off x="6890657" y="1254579"/>
            <a:ext cx="3445328" cy="369332"/>
          </a:xfrm>
          <a:prstGeom prst="rect">
            <a:avLst/>
          </a:prstGeom>
          <a:noFill/>
        </p:spPr>
        <p:txBody>
          <a:bodyPr wrap="square" rtlCol="0">
            <a:spAutoFit/>
          </a:bodyPr>
          <a:lstStyle/>
          <a:p>
            <a:r>
              <a:rPr lang="en-US" dirty="0">
                <a:latin typeface="Helvetica Neue Light" panose="02000403000000020004" pitchFamily="2" charset="0"/>
                <a:ea typeface="Helvetica Neue Light" panose="02000403000000020004" pitchFamily="2" charset="0"/>
              </a:rPr>
              <a:t>Outcome, dependent variable</a:t>
            </a:r>
          </a:p>
        </p:txBody>
      </p:sp>
      <p:sp>
        <p:nvSpPr>
          <p:cNvPr id="3" name="TextBox 2">
            <a:extLst>
              <a:ext uri="{FF2B5EF4-FFF2-40B4-BE49-F238E27FC236}">
                <a16:creationId xmlns:a16="http://schemas.microsoft.com/office/drawing/2014/main" id="{EF077C3D-8E3F-47E2-5118-39898ABB2B3A}"/>
              </a:ext>
            </a:extLst>
          </p:cNvPr>
          <p:cNvSpPr txBox="1"/>
          <p:nvPr/>
        </p:nvSpPr>
        <p:spPr>
          <a:xfrm>
            <a:off x="1423606" y="1198540"/>
            <a:ext cx="3445328" cy="369332"/>
          </a:xfrm>
          <a:prstGeom prst="rect">
            <a:avLst/>
          </a:prstGeom>
          <a:noFill/>
        </p:spPr>
        <p:txBody>
          <a:bodyPr wrap="square" rtlCol="0">
            <a:spAutoFit/>
          </a:bodyPr>
          <a:lstStyle/>
          <a:p>
            <a:r>
              <a:rPr lang="en-US" dirty="0">
                <a:latin typeface="Helvetica Neue Light" panose="02000403000000020004" pitchFamily="2" charset="0"/>
                <a:ea typeface="Helvetica Neue Light" panose="02000403000000020004" pitchFamily="2" charset="0"/>
              </a:rPr>
              <a:t>Independent variable</a:t>
            </a:r>
          </a:p>
        </p:txBody>
      </p:sp>
      <p:sp>
        <p:nvSpPr>
          <p:cNvPr id="4" name="TextBox 3">
            <a:extLst>
              <a:ext uri="{FF2B5EF4-FFF2-40B4-BE49-F238E27FC236}">
                <a16:creationId xmlns:a16="http://schemas.microsoft.com/office/drawing/2014/main" id="{4D94E6F1-0E8B-9F60-20B9-D19D17109598}"/>
              </a:ext>
            </a:extLst>
          </p:cNvPr>
          <p:cNvSpPr txBox="1"/>
          <p:nvPr/>
        </p:nvSpPr>
        <p:spPr>
          <a:xfrm>
            <a:off x="4621410" y="5159863"/>
            <a:ext cx="3445328" cy="1477328"/>
          </a:xfrm>
          <a:prstGeom prst="rect">
            <a:avLst/>
          </a:prstGeom>
          <a:noFill/>
        </p:spPr>
        <p:txBody>
          <a:bodyPr wrap="square" rtlCol="0">
            <a:spAutoFit/>
          </a:bodyPr>
          <a:lstStyle/>
          <a:p>
            <a:r>
              <a:rPr lang="en-US" dirty="0">
                <a:latin typeface="Helvetica Neue Light" panose="02000403000000020004" pitchFamily="2" charset="0"/>
                <a:ea typeface="Helvetica Neue Light" panose="02000403000000020004" pitchFamily="2" charset="0"/>
              </a:rPr>
              <a:t>Confounding variable: </a:t>
            </a:r>
          </a:p>
          <a:p>
            <a:r>
              <a:rPr lang="en-US" dirty="0">
                <a:latin typeface="Helvetica Neue Light" panose="02000403000000020004" pitchFamily="2" charset="0"/>
                <a:ea typeface="Helvetica Neue Light" panose="02000403000000020004" pitchFamily="2" charset="0"/>
              </a:rPr>
              <a:t>- Ethnicity</a:t>
            </a:r>
          </a:p>
          <a:p>
            <a:r>
              <a:rPr lang="en-US" dirty="0">
                <a:latin typeface="Helvetica Neue Light" panose="02000403000000020004" pitchFamily="2" charset="0"/>
                <a:ea typeface="Helvetica Neue Light" panose="02000403000000020004" pitchFamily="2" charset="0"/>
              </a:rPr>
              <a:t>- Country of birth</a:t>
            </a:r>
          </a:p>
          <a:p>
            <a:r>
              <a:rPr lang="en-US" dirty="0">
                <a:latin typeface="Helvetica Neue Light" panose="02000403000000020004" pitchFamily="2" charset="0"/>
                <a:ea typeface="Helvetica Neue Light" panose="02000403000000020004" pitchFamily="2" charset="0"/>
              </a:rPr>
              <a:t>- Genetics</a:t>
            </a:r>
          </a:p>
          <a:p>
            <a:endParaRPr lang="en-US" dirty="0">
              <a:latin typeface="Helvetica Neue Light" panose="02000403000000020004" pitchFamily="2" charset="0"/>
              <a:ea typeface="Helvetica Neue Light" panose="02000403000000020004" pitchFamily="2" charset="0"/>
            </a:endParaRPr>
          </a:p>
        </p:txBody>
      </p:sp>
      <p:sp>
        <p:nvSpPr>
          <p:cNvPr id="5" name="Title 1">
            <a:extLst>
              <a:ext uri="{FF2B5EF4-FFF2-40B4-BE49-F238E27FC236}">
                <a16:creationId xmlns:a16="http://schemas.microsoft.com/office/drawing/2014/main" id="{56E359E2-54E8-10A7-3233-E48CEE331B61}"/>
              </a:ext>
            </a:extLst>
          </p:cNvPr>
          <p:cNvSpPr txBox="1">
            <a:spLocks/>
          </p:cNvSpPr>
          <p:nvPr/>
        </p:nvSpPr>
        <p:spPr>
          <a:xfrm>
            <a:off x="357808" y="344212"/>
            <a:ext cx="1121134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An example…</a:t>
            </a:r>
            <a:endParaRPr lang="en-US" b="0" dirty="0">
              <a:solidFill>
                <a:srgbClr val="14A1D4"/>
              </a:solidFill>
              <a:latin typeface="Poppins" pitchFamily="2" charset="77"/>
              <a:ea typeface="Helvetica Neue Light" panose="02000403000000020004" pitchFamily="2" charset="0"/>
              <a:cs typeface="Poppins" pitchFamily="2" charset="77"/>
            </a:endParaRPr>
          </a:p>
        </p:txBody>
      </p:sp>
      <p:pic>
        <p:nvPicPr>
          <p:cNvPr id="6" name="Picture 5" descr="images.jpg">
            <a:extLst>
              <a:ext uri="{FF2B5EF4-FFF2-40B4-BE49-F238E27FC236}">
                <a16:creationId xmlns:a16="http://schemas.microsoft.com/office/drawing/2014/main" id="{3BC9D78C-D0B0-9E1C-9C50-E96A8CA80D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423606" y="2081452"/>
            <a:ext cx="1256038" cy="1265788"/>
          </a:xfrm>
          <a:prstGeom prst="rect">
            <a:avLst/>
          </a:prstGeom>
        </p:spPr>
      </p:pic>
      <p:pic>
        <p:nvPicPr>
          <p:cNvPr id="7" name="Picture 6" descr="Icon&#10;&#10;Description automatically generated">
            <a:extLst>
              <a:ext uri="{FF2B5EF4-FFF2-40B4-BE49-F238E27FC236}">
                <a16:creationId xmlns:a16="http://schemas.microsoft.com/office/drawing/2014/main" id="{BBE06FDD-489B-7817-9BBB-0F4154C1F7BF}"/>
              </a:ext>
            </a:extLst>
          </p:cNvPr>
          <p:cNvPicPr>
            <a:picLocks noChangeAspect="1"/>
          </p:cNvPicPr>
          <p:nvPr/>
        </p:nvPicPr>
        <p:blipFill>
          <a:blip r:embed="rId3"/>
          <a:stretch>
            <a:fillRect/>
          </a:stretch>
        </p:blipFill>
        <p:spPr>
          <a:xfrm>
            <a:off x="2888230" y="1623911"/>
            <a:ext cx="1723329" cy="1723329"/>
          </a:xfrm>
          <a:prstGeom prst="rect">
            <a:avLst/>
          </a:prstGeom>
        </p:spPr>
      </p:pic>
      <p:pic>
        <p:nvPicPr>
          <p:cNvPr id="8" name="Picture 7" descr="baby (1).png">
            <a:extLst>
              <a:ext uri="{FF2B5EF4-FFF2-40B4-BE49-F238E27FC236}">
                <a16:creationId xmlns:a16="http://schemas.microsoft.com/office/drawing/2014/main" id="{706D5EA9-2025-BFC9-C378-65C9EAFC3E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80443" y="2081452"/>
            <a:ext cx="972591" cy="972591"/>
          </a:xfrm>
          <a:prstGeom prst="rect">
            <a:avLst/>
          </a:prstGeom>
        </p:spPr>
      </p:pic>
      <p:cxnSp>
        <p:nvCxnSpPr>
          <p:cNvPr id="13" name="Straight Arrow Connector 12">
            <a:extLst>
              <a:ext uri="{FF2B5EF4-FFF2-40B4-BE49-F238E27FC236}">
                <a16:creationId xmlns:a16="http://schemas.microsoft.com/office/drawing/2014/main" id="{0CC9AD4A-B149-0A32-129E-8B31BCEB3F3B}"/>
              </a:ext>
            </a:extLst>
          </p:cNvPr>
          <p:cNvCxnSpPr/>
          <p:nvPr/>
        </p:nvCxnSpPr>
        <p:spPr>
          <a:xfrm>
            <a:off x="5040087" y="2714346"/>
            <a:ext cx="2046513" cy="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821B8BE5-5982-F067-D081-C7ADCC0A7304}"/>
              </a:ext>
            </a:extLst>
          </p:cNvPr>
          <p:cNvCxnSpPr>
            <a:cxnSpLocks/>
          </p:cNvCxnSpPr>
          <p:nvPr/>
        </p:nvCxnSpPr>
        <p:spPr>
          <a:xfrm flipH="1" flipV="1">
            <a:off x="3146270" y="3958814"/>
            <a:ext cx="1333499" cy="1201049"/>
          </a:xfrm>
          <a:prstGeom prst="straightConnector1">
            <a:avLst/>
          </a:prstGeom>
          <a:ln w="38100">
            <a:solidFill>
              <a:srgbClr val="00B0F0"/>
            </a:solidFill>
            <a:prstDash val="sysDash"/>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080F3DD5-CC1C-FFF7-41A8-48A45E17920C}"/>
              </a:ext>
            </a:extLst>
          </p:cNvPr>
          <p:cNvPicPr>
            <a:picLocks noChangeAspect="1"/>
          </p:cNvPicPr>
          <p:nvPr/>
        </p:nvPicPr>
        <p:blipFill rotWithShape="1">
          <a:blip r:embed="rId5"/>
          <a:srcRect b="13532"/>
          <a:stretch/>
        </p:blipFill>
        <p:spPr>
          <a:xfrm>
            <a:off x="8485415" y="1900997"/>
            <a:ext cx="1511300" cy="1153046"/>
          </a:xfrm>
          <a:prstGeom prst="rect">
            <a:avLst/>
          </a:prstGeom>
        </p:spPr>
      </p:pic>
    </p:spTree>
    <p:extLst>
      <p:ext uri="{BB962C8B-B14F-4D97-AF65-F5344CB8AC3E}">
        <p14:creationId xmlns:p14="http://schemas.microsoft.com/office/powerpoint/2010/main" val="25226199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ECD5D-400B-7D46-BC06-2F05085A425B}"/>
              </a:ext>
            </a:extLst>
          </p:cNvPr>
          <p:cNvSpPr txBox="1">
            <a:spLocks/>
          </p:cNvSpPr>
          <p:nvPr/>
        </p:nvSpPr>
        <p:spPr>
          <a:xfrm>
            <a:off x="357808" y="344212"/>
            <a:ext cx="1121134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endParaRPr lang="en-US" b="0" dirty="0">
              <a:solidFill>
                <a:srgbClr val="14A1D4"/>
              </a:solidFill>
              <a:latin typeface="Poppins" pitchFamily="2" charset="77"/>
              <a:ea typeface="Helvetica Neue Light" panose="02000403000000020004" pitchFamily="2" charset="0"/>
              <a:cs typeface="Poppins" pitchFamily="2" charset="77"/>
            </a:endParaRPr>
          </a:p>
        </p:txBody>
      </p:sp>
      <p:sp>
        <p:nvSpPr>
          <p:cNvPr id="3" name="Content Placeholder 2">
            <a:extLst>
              <a:ext uri="{FF2B5EF4-FFF2-40B4-BE49-F238E27FC236}">
                <a16:creationId xmlns:a16="http://schemas.microsoft.com/office/drawing/2014/main" id="{4E70FCB2-1633-3845-B4AE-46445353510A}"/>
              </a:ext>
            </a:extLst>
          </p:cNvPr>
          <p:cNvSpPr txBox="1">
            <a:spLocks/>
          </p:cNvSpPr>
          <p:nvPr/>
        </p:nvSpPr>
        <p:spPr>
          <a:xfrm>
            <a:off x="288234" y="138766"/>
            <a:ext cx="11350488" cy="1220085"/>
          </a:xfrm>
          <a:prstGeom prst="rect">
            <a:avLst/>
          </a:prstGeom>
        </p:spPr>
        <p:txBody>
          <a:bodyPr/>
          <a:lst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dirty="0">
                <a:solidFill>
                  <a:srgbClr val="14A1D4"/>
                </a:solidFill>
                <a:latin typeface="Poppins" pitchFamily="2" charset="77"/>
                <a:ea typeface="Helvetica Neue Light" panose="02000403000000020004" pitchFamily="2" charset="0"/>
                <a:cs typeface="Poppins" pitchFamily="2" charset="77"/>
              </a:rPr>
              <a:t>Chemical in pregnant maternal blood correlating with healthy children</a:t>
            </a:r>
          </a:p>
        </p:txBody>
      </p:sp>
      <p:sp>
        <p:nvSpPr>
          <p:cNvPr id="8" name="TextBox 7">
            <a:extLst>
              <a:ext uri="{FF2B5EF4-FFF2-40B4-BE49-F238E27FC236}">
                <a16:creationId xmlns:a16="http://schemas.microsoft.com/office/drawing/2014/main" id="{1E880ADB-915F-B94F-8DFE-49495DE75359}"/>
              </a:ext>
            </a:extLst>
          </p:cNvPr>
          <p:cNvSpPr txBox="1"/>
          <p:nvPr/>
        </p:nvSpPr>
        <p:spPr>
          <a:xfrm>
            <a:off x="627020" y="5244042"/>
            <a:ext cx="9965287" cy="830997"/>
          </a:xfrm>
          <a:prstGeom prst="rect">
            <a:avLst/>
          </a:prstGeom>
          <a:noFill/>
        </p:spPr>
        <p:txBody>
          <a:bodyPr wrap="square" rtlCol="0">
            <a:spAutoFit/>
          </a:bodyPr>
          <a:lstStyle/>
          <a:p>
            <a:pPr algn="ctr"/>
            <a:r>
              <a:rPr lang="en-US" sz="2400" dirty="0">
                <a:solidFill>
                  <a:srgbClr val="14A1D4"/>
                </a:solidFill>
                <a:latin typeface="Poppins" pitchFamily="2" charset="77"/>
                <a:cs typeface="Poppins" pitchFamily="2" charset="77"/>
              </a:rPr>
              <a:t>?</a:t>
            </a:r>
          </a:p>
          <a:p>
            <a:pPr algn="ctr"/>
            <a:r>
              <a:rPr lang="en-US" sz="2400" dirty="0">
                <a:solidFill>
                  <a:srgbClr val="002A40"/>
                </a:solidFill>
                <a:latin typeface="Poppins" pitchFamily="2" charset="77"/>
                <a:cs typeface="Poppins" pitchFamily="2" charset="77"/>
              </a:rPr>
              <a:t>Genetics make-up controlling metabolism of chemical </a:t>
            </a:r>
          </a:p>
        </p:txBody>
      </p:sp>
      <p:sp>
        <p:nvSpPr>
          <p:cNvPr id="9" name="TextBox 8">
            <a:extLst>
              <a:ext uri="{FF2B5EF4-FFF2-40B4-BE49-F238E27FC236}">
                <a16:creationId xmlns:a16="http://schemas.microsoft.com/office/drawing/2014/main" id="{93ED0E5E-A9F0-EA4A-88BA-0AC39AF9457C}"/>
              </a:ext>
            </a:extLst>
          </p:cNvPr>
          <p:cNvSpPr txBox="1"/>
          <p:nvPr/>
        </p:nvSpPr>
        <p:spPr>
          <a:xfrm>
            <a:off x="4848351" y="2727509"/>
            <a:ext cx="519694" cy="461665"/>
          </a:xfrm>
          <a:prstGeom prst="rect">
            <a:avLst/>
          </a:prstGeom>
          <a:noFill/>
        </p:spPr>
        <p:txBody>
          <a:bodyPr wrap="none" rtlCol="0">
            <a:spAutoFit/>
          </a:bodyPr>
          <a:lstStyle/>
          <a:p>
            <a:r>
              <a:rPr lang="en-US" sz="2400" dirty="0">
                <a:latin typeface="Poppins" pitchFamily="2" charset="77"/>
                <a:cs typeface="Poppins" pitchFamily="2" charset="77"/>
              </a:rPr>
              <a:t>-&gt;</a:t>
            </a:r>
          </a:p>
        </p:txBody>
      </p:sp>
      <p:sp>
        <p:nvSpPr>
          <p:cNvPr id="10" name="Rounded Rectangle 9">
            <a:extLst>
              <a:ext uri="{FF2B5EF4-FFF2-40B4-BE49-F238E27FC236}">
                <a16:creationId xmlns:a16="http://schemas.microsoft.com/office/drawing/2014/main" id="{61BC99EF-A830-0C4A-B169-50A0337D5DD6}"/>
              </a:ext>
            </a:extLst>
          </p:cNvPr>
          <p:cNvSpPr/>
          <p:nvPr/>
        </p:nvSpPr>
        <p:spPr>
          <a:xfrm>
            <a:off x="543174" y="2433902"/>
            <a:ext cx="3474298" cy="1097114"/>
          </a:xfrm>
          <a:prstGeom prst="roundRect">
            <a:avLst/>
          </a:prstGeom>
          <a:solidFill>
            <a:srgbClr val="002A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latin typeface="Poppins" pitchFamily="2" charset="77"/>
                <a:cs typeface="Poppins" pitchFamily="2" charset="77"/>
              </a:rPr>
              <a:t>Mother with high levels of chemicals blood</a:t>
            </a:r>
          </a:p>
        </p:txBody>
      </p:sp>
      <p:sp>
        <p:nvSpPr>
          <p:cNvPr id="11" name="Rounded Rectangle 10">
            <a:extLst>
              <a:ext uri="{FF2B5EF4-FFF2-40B4-BE49-F238E27FC236}">
                <a16:creationId xmlns:a16="http://schemas.microsoft.com/office/drawing/2014/main" id="{597EFDE3-8A58-AC45-AC2B-5F98B94E0C22}"/>
              </a:ext>
            </a:extLst>
          </p:cNvPr>
          <p:cNvSpPr/>
          <p:nvPr/>
        </p:nvSpPr>
        <p:spPr>
          <a:xfrm>
            <a:off x="6358244" y="2433902"/>
            <a:ext cx="3474298" cy="1097114"/>
          </a:xfrm>
          <a:prstGeom prst="roundRect">
            <a:avLst/>
          </a:prstGeom>
          <a:solidFill>
            <a:srgbClr val="002A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Poppins" pitchFamily="2" charset="77"/>
                <a:cs typeface="Poppins" pitchFamily="2" charset="77"/>
              </a:rPr>
              <a:t>Healthy kids</a:t>
            </a:r>
          </a:p>
        </p:txBody>
      </p:sp>
      <p:sp>
        <p:nvSpPr>
          <p:cNvPr id="12" name="TextBox 11">
            <a:extLst>
              <a:ext uri="{FF2B5EF4-FFF2-40B4-BE49-F238E27FC236}">
                <a16:creationId xmlns:a16="http://schemas.microsoft.com/office/drawing/2014/main" id="{47A89C28-7518-2542-B87E-A099B0C8DDDD}"/>
              </a:ext>
            </a:extLst>
          </p:cNvPr>
          <p:cNvSpPr txBox="1"/>
          <p:nvPr/>
        </p:nvSpPr>
        <p:spPr>
          <a:xfrm>
            <a:off x="3711789" y="3252118"/>
            <a:ext cx="2859598" cy="461665"/>
          </a:xfrm>
          <a:prstGeom prst="rect">
            <a:avLst/>
          </a:prstGeom>
          <a:noFill/>
        </p:spPr>
        <p:txBody>
          <a:bodyPr wrap="square" rtlCol="0">
            <a:spAutoFit/>
          </a:bodyPr>
          <a:lstStyle/>
          <a:p>
            <a:pPr algn="ctr"/>
            <a:r>
              <a:rPr lang="en-US" sz="2400" dirty="0">
                <a:solidFill>
                  <a:srgbClr val="14A1D4"/>
                </a:solidFill>
                <a:latin typeface="Poppins" pitchFamily="2" charset="77"/>
                <a:cs typeface="Poppins" pitchFamily="2" charset="77"/>
              </a:rPr>
              <a:t>Correlation</a:t>
            </a:r>
          </a:p>
        </p:txBody>
      </p:sp>
      <p:sp>
        <p:nvSpPr>
          <p:cNvPr id="13" name="Rectangle 12">
            <a:extLst>
              <a:ext uri="{FF2B5EF4-FFF2-40B4-BE49-F238E27FC236}">
                <a16:creationId xmlns:a16="http://schemas.microsoft.com/office/drawing/2014/main" id="{8AE74ABA-5025-0340-A5DA-52E31DDEB15B}"/>
              </a:ext>
            </a:extLst>
          </p:cNvPr>
          <p:cNvSpPr/>
          <p:nvPr/>
        </p:nvSpPr>
        <p:spPr>
          <a:xfrm>
            <a:off x="2036972" y="4063473"/>
            <a:ext cx="6540317" cy="769441"/>
          </a:xfrm>
          <a:prstGeom prst="rect">
            <a:avLst/>
          </a:prstGeom>
        </p:spPr>
        <p:txBody>
          <a:bodyPr wrap="none">
            <a:spAutoFit/>
          </a:bodyPr>
          <a:lstStyle/>
          <a:p>
            <a:r>
              <a:rPr lang="en-US" sz="2200" dirty="0">
                <a:solidFill>
                  <a:srgbClr val="333333"/>
                </a:solidFill>
                <a:latin typeface="Helvetica Neue" panose="02000503000000020004" pitchFamily="2" charset="0"/>
              </a:rPr>
              <a:t>High chemicals levels – not developing autism</a:t>
            </a:r>
          </a:p>
          <a:p>
            <a:r>
              <a:rPr lang="en-US" sz="2200" dirty="0">
                <a:solidFill>
                  <a:srgbClr val="333333"/>
                </a:solidFill>
                <a:latin typeface="Helvetica Neue" panose="02000503000000020004" pitchFamily="2" charset="0"/>
              </a:rPr>
              <a:t>Low chemicals levels – children developing autism</a:t>
            </a:r>
          </a:p>
        </p:txBody>
      </p:sp>
      <p:pic>
        <p:nvPicPr>
          <p:cNvPr id="14" name="Picture 13" descr="Icon&#10;&#10;Description automatically generated">
            <a:extLst>
              <a:ext uri="{FF2B5EF4-FFF2-40B4-BE49-F238E27FC236}">
                <a16:creationId xmlns:a16="http://schemas.microsoft.com/office/drawing/2014/main" id="{34B45DDB-A210-6D48-BA59-AE7F7592654D}"/>
              </a:ext>
            </a:extLst>
          </p:cNvPr>
          <p:cNvPicPr>
            <a:picLocks noChangeAspect="1"/>
          </p:cNvPicPr>
          <p:nvPr/>
        </p:nvPicPr>
        <p:blipFill>
          <a:blip r:embed="rId2"/>
          <a:stretch>
            <a:fillRect/>
          </a:stretch>
        </p:blipFill>
        <p:spPr>
          <a:xfrm>
            <a:off x="4346323" y="1029643"/>
            <a:ext cx="1723329" cy="1723329"/>
          </a:xfrm>
          <a:prstGeom prst="rect">
            <a:avLst/>
          </a:prstGeom>
        </p:spPr>
      </p:pic>
      <p:pic>
        <p:nvPicPr>
          <p:cNvPr id="15" name="Picture 14" descr="images.jpg">
            <a:extLst>
              <a:ext uri="{FF2B5EF4-FFF2-40B4-BE49-F238E27FC236}">
                <a16:creationId xmlns:a16="http://schemas.microsoft.com/office/drawing/2014/main" id="{F72020C7-BCD0-C24E-BA7A-E32B87CFB1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898566" y="1493583"/>
            <a:ext cx="763514" cy="769441"/>
          </a:xfrm>
          <a:prstGeom prst="rect">
            <a:avLst/>
          </a:prstGeom>
        </p:spPr>
      </p:pic>
      <p:pic>
        <p:nvPicPr>
          <p:cNvPr id="16" name="Picture 15" descr="baby (1).png">
            <a:extLst>
              <a:ext uri="{FF2B5EF4-FFF2-40B4-BE49-F238E27FC236}">
                <a16:creationId xmlns:a16="http://schemas.microsoft.com/office/drawing/2014/main" id="{08CB8CC0-C3EC-F449-875C-F89B83AC67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45766" y="1391613"/>
            <a:ext cx="972591" cy="972591"/>
          </a:xfrm>
          <a:prstGeom prst="rect">
            <a:avLst/>
          </a:prstGeom>
        </p:spPr>
      </p:pic>
    </p:spTree>
    <p:extLst>
      <p:ext uri="{BB962C8B-B14F-4D97-AF65-F5344CB8AC3E}">
        <p14:creationId xmlns:p14="http://schemas.microsoft.com/office/powerpoint/2010/main" val="39534199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ECD5D-400B-7D46-BC06-2F05085A425B}"/>
              </a:ext>
            </a:extLst>
          </p:cNvPr>
          <p:cNvSpPr txBox="1">
            <a:spLocks/>
          </p:cNvSpPr>
          <p:nvPr/>
        </p:nvSpPr>
        <p:spPr>
          <a:xfrm>
            <a:off x="357808" y="344212"/>
            <a:ext cx="1121134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endParaRPr lang="en-US" b="0" dirty="0">
              <a:solidFill>
                <a:srgbClr val="14A1D4"/>
              </a:solidFill>
              <a:latin typeface="Poppins" pitchFamily="2" charset="77"/>
              <a:ea typeface="Helvetica Neue Light" panose="02000403000000020004" pitchFamily="2" charset="0"/>
              <a:cs typeface="Poppins" pitchFamily="2" charset="77"/>
            </a:endParaRPr>
          </a:p>
        </p:txBody>
      </p:sp>
      <p:sp>
        <p:nvSpPr>
          <p:cNvPr id="3" name="Content Placeholder 2">
            <a:extLst>
              <a:ext uri="{FF2B5EF4-FFF2-40B4-BE49-F238E27FC236}">
                <a16:creationId xmlns:a16="http://schemas.microsoft.com/office/drawing/2014/main" id="{4E70FCB2-1633-3845-B4AE-46445353510A}"/>
              </a:ext>
            </a:extLst>
          </p:cNvPr>
          <p:cNvSpPr txBox="1">
            <a:spLocks/>
          </p:cNvSpPr>
          <p:nvPr/>
        </p:nvSpPr>
        <p:spPr>
          <a:xfrm>
            <a:off x="288234" y="138766"/>
            <a:ext cx="11350488" cy="1220085"/>
          </a:xfrm>
          <a:prstGeom prst="rect">
            <a:avLst/>
          </a:prstGeom>
        </p:spPr>
        <p:txBody>
          <a:bodyPr/>
          <a:lst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dirty="0">
                <a:solidFill>
                  <a:srgbClr val="14A1D4"/>
                </a:solidFill>
                <a:latin typeface="Poppins" pitchFamily="2" charset="77"/>
                <a:ea typeface="Helvetica Neue Light" panose="02000403000000020004" pitchFamily="2" charset="0"/>
                <a:cs typeface="Poppins" pitchFamily="2" charset="77"/>
              </a:rPr>
              <a:t>Correlation vs Causation</a:t>
            </a:r>
          </a:p>
        </p:txBody>
      </p:sp>
      <p:pic>
        <p:nvPicPr>
          <p:cNvPr id="5" name="Picture 4" descr="A picture containing shape&#10;&#10;Description automatically generated">
            <a:extLst>
              <a:ext uri="{FF2B5EF4-FFF2-40B4-BE49-F238E27FC236}">
                <a16:creationId xmlns:a16="http://schemas.microsoft.com/office/drawing/2014/main" id="{6A555AD7-C17D-E44D-BBA7-81AE88471704}"/>
              </a:ext>
            </a:extLst>
          </p:cNvPr>
          <p:cNvPicPr>
            <a:picLocks noChangeAspect="1"/>
          </p:cNvPicPr>
          <p:nvPr/>
        </p:nvPicPr>
        <p:blipFill>
          <a:blip r:embed="rId2"/>
          <a:stretch>
            <a:fillRect/>
          </a:stretch>
        </p:blipFill>
        <p:spPr>
          <a:xfrm>
            <a:off x="727802" y="1679944"/>
            <a:ext cx="11106390" cy="4071706"/>
          </a:xfrm>
          <a:prstGeom prst="rect">
            <a:avLst/>
          </a:prstGeom>
        </p:spPr>
      </p:pic>
      <p:sp>
        <p:nvSpPr>
          <p:cNvPr id="6" name="TextBox 5">
            <a:extLst>
              <a:ext uri="{FF2B5EF4-FFF2-40B4-BE49-F238E27FC236}">
                <a16:creationId xmlns:a16="http://schemas.microsoft.com/office/drawing/2014/main" id="{60126DF1-CE53-C740-BFFC-781497AFE132}"/>
              </a:ext>
            </a:extLst>
          </p:cNvPr>
          <p:cNvSpPr txBox="1"/>
          <p:nvPr/>
        </p:nvSpPr>
        <p:spPr>
          <a:xfrm>
            <a:off x="357808" y="1679944"/>
            <a:ext cx="4809615" cy="914400"/>
          </a:xfrm>
          <a:prstGeom prst="rect">
            <a:avLst/>
          </a:prstGeom>
          <a:solidFill>
            <a:schemeClr val="bg1"/>
          </a:solidFill>
        </p:spPr>
        <p:txBody>
          <a:bodyPr wrap="square" rtlCol="0">
            <a:spAutoFit/>
          </a:bodyPr>
          <a:lstStyle/>
          <a:p>
            <a:endParaRPr lang="en-US" dirty="0"/>
          </a:p>
        </p:txBody>
      </p:sp>
    </p:spTree>
    <p:extLst>
      <p:ext uri="{BB962C8B-B14F-4D97-AF65-F5344CB8AC3E}">
        <p14:creationId xmlns:p14="http://schemas.microsoft.com/office/powerpoint/2010/main" val="14760539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ECD5D-400B-7D46-BC06-2F05085A425B}"/>
              </a:ext>
            </a:extLst>
          </p:cNvPr>
          <p:cNvSpPr txBox="1">
            <a:spLocks/>
          </p:cNvSpPr>
          <p:nvPr/>
        </p:nvSpPr>
        <p:spPr>
          <a:xfrm>
            <a:off x="357808" y="344212"/>
            <a:ext cx="1121134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Poll</a:t>
            </a:r>
            <a:endParaRPr lang="en-US" b="0" dirty="0">
              <a:solidFill>
                <a:srgbClr val="14A1D4"/>
              </a:solidFill>
              <a:latin typeface="Poppins" pitchFamily="2" charset="77"/>
              <a:ea typeface="Helvetica Neue Light" panose="02000403000000020004" pitchFamily="2" charset="0"/>
              <a:cs typeface="Poppins" pitchFamily="2" charset="77"/>
            </a:endParaRPr>
          </a:p>
        </p:txBody>
      </p:sp>
      <p:sp>
        <p:nvSpPr>
          <p:cNvPr id="3" name="Content Placeholder 2">
            <a:extLst>
              <a:ext uri="{FF2B5EF4-FFF2-40B4-BE49-F238E27FC236}">
                <a16:creationId xmlns:a16="http://schemas.microsoft.com/office/drawing/2014/main" id="{4E70FCB2-1633-3845-B4AE-46445353510A}"/>
              </a:ext>
            </a:extLst>
          </p:cNvPr>
          <p:cNvSpPr txBox="1">
            <a:spLocks/>
          </p:cNvSpPr>
          <p:nvPr/>
        </p:nvSpPr>
        <p:spPr>
          <a:xfrm>
            <a:off x="357808" y="1212574"/>
            <a:ext cx="11350488" cy="4056062"/>
          </a:xfrm>
          <a:prstGeom prst="rect">
            <a:avLst/>
          </a:prstGeom>
        </p:spPr>
        <p:txBody>
          <a:bodyPr/>
          <a:lst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i="1" dirty="0">
                <a:latin typeface="Helvetica Neue Light" panose="02000403000000020004" pitchFamily="2" charset="0"/>
                <a:ea typeface="Helvetica Neue Light" panose="02000403000000020004" pitchFamily="2" charset="0"/>
              </a:rPr>
              <a:t>Research question: </a:t>
            </a:r>
            <a:r>
              <a:rPr lang="en-US" i="1" dirty="0">
                <a:latin typeface="Helvetica Neue Light" panose="02000403000000020004" pitchFamily="2" charset="0"/>
                <a:ea typeface="Helvetica Neue Light" panose="02000403000000020004" pitchFamily="2" charset="0"/>
              </a:rPr>
              <a:t>Does </a:t>
            </a:r>
            <a:r>
              <a:rPr lang="en-US" i="1" u="sng" dirty="0">
                <a:latin typeface="Helvetica Neue Light" panose="02000403000000020004" pitchFamily="2" charset="0"/>
                <a:ea typeface="Helvetica Neue Light" panose="02000403000000020004" pitchFamily="2" charset="0"/>
              </a:rPr>
              <a:t>light exposure </a:t>
            </a:r>
            <a:r>
              <a:rPr lang="en-US" i="1" dirty="0">
                <a:latin typeface="Helvetica Neue Light" panose="02000403000000020004" pitchFamily="2" charset="0"/>
                <a:ea typeface="Helvetica Neue Light" panose="02000403000000020004" pitchFamily="2" charset="0"/>
              </a:rPr>
              <a:t>improve </a:t>
            </a:r>
            <a:r>
              <a:rPr lang="en-US" i="1" u="sng" dirty="0">
                <a:latin typeface="Helvetica Neue Light" panose="02000403000000020004" pitchFamily="2" charset="0"/>
                <a:ea typeface="Helvetica Neue Light" panose="02000403000000020004" pitchFamily="2" charset="0"/>
              </a:rPr>
              <a:t>learning ability </a:t>
            </a:r>
            <a:r>
              <a:rPr lang="en-US" i="1" dirty="0">
                <a:latin typeface="Helvetica Neue Light" panose="02000403000000020004" pitchFamily="2" charset="0"/>
                <a:ea typeface="Helvetica Neue Light" panose="02000403000000020004" pitchFamily="2" charset="0"/>
              </a:rPr>
              <a:t>in mice?</a:t>
            </a:r>
          </a:p>
          <a:p>
            <a:endParaRPr lang="en-US" i="1" dirty="0">
              <a:latin typeface="Helvetica Neue Light" panose="02000403000000020004" pitchFamily="2" charset="0"/>
              <a:ea typeface="Helvetica Neue Light" panose="02000403000000020004" pitchFamily="2" charset="0"/>
            </a:endParaRPr>
          </a:p>
          <a:p>
            <a:r>
              <a:rPr lang="en-US" dirty="0">
                <a:latin typeface="Helvetica Neue Light" panose="02000403000000020004" pitchFamily="2" charset="0"/>
                <a:ea typeface="Helvetica Neue Light" panose="02000403000000020004" pitchFamily="2" charset="0"/>
              </a:rPr>
              <a:t>What can be the source of variability, confounding the outcome?</a:t>
            </a:r>
          </a:p>
          <a:p>
            <a:r>
              <a:rPr lang="en-US" dirty="0">
                <a:latin typeface="Helvetica Neue Light" panose="02000403000000020004" pitchFamily="2" charset="0"/>
                <a:ea typeface="Helvetica Neue Light" panose="02000403000000020004" pitchFamily="2" charset="0"/>
              </a:rPr>
              <a:t>Select all that apply</a:t>
            </a:r>
          </a:p>
          <a:p>
            <a:endParaRPr lang="en-US" dirty="0">
              <a:latin typeface="Helvetica Neue Light" panose="02000403000000020004" pitchFamily="2" charset="0"/>
              <a:ea typeface="Helvetica Neue Light" panose="02000403000000020004" pitchFamily="2" charset="0"/>
            </a:endParaRPr>
          </a:p>
          <a:p>
            <a:r>
              <a:rPr lang="en-US" dirty="0">
                <a:latin typeface="Helvetica Neue Light" panose="02000403000000020004" pitchFamily="2" charset="0"/>
                <a:ea typeface="Helvetica Neue Light" panose="02000403000000020004" pitchFamily="2" charset="0"/>
              </a:rPr>
              <a:t>1. Mouse inbred strains</a:t>
            </a:r>
          </a:p>
          <a:p>
            <a:r>
              <a:rPr lang="en-US" dirty="0">
                <a:latin typeface="Helvetica Neue Light" panose="02000403000000020004" pitchFamily="2" charset="0"/>
                <a:ea typeface="Helvetica Neue Light" panose="02000403000000020004" pitchFamily="2" charset="0"/>
              </a:rPr>
              <a:t>2. Genetic background</a:t>
            </a:r>
          </a:p>
          <a:p>
            <a:r>
              <a:rPr lang="en-US" dirty="0">
                <a:latin typeface="Helvetica Neue Light" panose="02000403000000020004" pitchFamily="2" charset="0"/>
                <a:ea typeface="Helvetica Neue Light" panose="02000403000000020004" pitchFamily="2" charset="0"/>
              </a:rPr>
              <a:t>3. Learning environment</a:t>
            </a:r>
          </a:p>
          <a:p>
            <a:r>
              <a:rPr lang="en-US" dirty="0">
                <a:latin typeface="Helvetica Neue Light" panose="02000403000000020004" pitchFamily="2" charset="0"/>
                <a:ea typeface="Helvetica Neue Light" panose="02000403000000020004" pitchFamily="2" charset="0"/>
              </a:rPr>
              <a:t>4. All are ‘independent variables’</a:t>
            </a:r>
            <a:endParaRPr lang="en-US" dirty="0"/>
          </a:p>
          <a:p>
            <a:endParaRPr lang="en-US" dirty="0">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32937236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ECD5D-400B-7D46-BC06-2F05085A425B}"/>
              </a:ext>
            </a:extLst>
          </p:cNvPr>
          <p:cNvSpPr txBox="1">
            <a:spLocks/>
          </p:cNvSpPr>
          <p:nvPr/>
        </p:nvSpPr>
        <p:spPr>
          <a:xfrm>
            <a:off x="357808" y="344212"/>
            <a:ext cx="1121134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Factors potentially affecting the response</a:t>
            </a:r>
            <a:endParaRPr lang="en-US" b="0" dirty="0">
              <a:solidFill>
                <a:srgbClr val="14A1D4"/>
              </a:solidFill>
              <a:latin typeface="Poppins" pitchFamily="2" charset="77"/>
              <a:ea typeface="Helvetica Neue Light" panose="02000403000000020004" pitchFamily="2" charset="0"/>
              <a:cs typeface="Poppins" pitchFamily="2" charset="77"/>
            </a:endParaRPr>
          </a:p>
        </p:txBody>
      </p:sp>
      <p:sp>
        <p:nvSpPr>
          <p:cNvPr id="3" name="Content Placeholder 2">
            <a:extLst>
              <a:ext uri="{FF2B5EF4-FFF2-40B4-BE49-F238E27FC236}">
                <a16:creationId xmlns:a16="http://schemas.microsoft.com/office/drawing/2014/main" id="{4E70FCB2-1633-3845-B4AE-46445353510A}"/>
              </a:ext>
            </a:extLst>
          </p:cNvPr>
          <p:cNvSpPr txBox="1">
            <a:spLocks/>
          </p:cNvSpPr>
          <p:nvPr/>
        </p:nvSpPr>
        <p:spPr>
          <a:xfrm>
            <a:off x="357808" y="1212574"/>
            <a:ext cx="11834192" cy="4056062"/>
          </a:xfrm>
          <a:prstGeom prst="rect">
            <a:avLst/>
          </a:prstGeom>
        </p:spPr>
        <p:txBody>
          <a:bodyPr/>
          <a:lst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400" dirty="0">
                <a:latin typeface="Helvetica Neue Light" panose="02000403000000020004" pitchFamily="2" charset="0"/>
                <a:ea typeface="Helvetica Neue Light" panose="02000403000000020004" pitchFamily="2" charset="0"/>
              </a:rPr>
              <a:t>Biological factors that could affect the response </a:t>
            </a:r>
          </a:p>
          <a:p>
            <a:pPr>
              <a:lnSpc>
                <a:spcPct val="100000"/>
              </a:lnSpc>
            </a:pPr>
            <a:r>
              <a:rPr lang="en-US" sz="2000" dirty="0">
                <a:latin typeface="Helvetica Neue Light" panose="02000403000000020004" pitchFamily="2" charset="0"/>
                <a:ea typeface="Helvetica Neue Light" panose="02000403000000020004" pitchFamily="2" charset="0"/>
              </a:rPr>
              <a:t>	-BMI</a:t>
            </a:r>
          </a:p>
          <a:p>
            <a:pPr>
              <a:lnSpc>
                <a:spcPct val="100000"/>
              </a:lnSpc>
            </a:pPr>
            <a:r>
              <a:rPr lang="en-US" sz="2000" dirty="0">
                <a:latin typeface="Helvetica Neue Light" panose="02000403000000020004" pitchFamily="2" charset="0"/>
                <a:ea typeface="Helvetica Neue Light" panose="02000403000000020004" pitchFamily="2" charset="0"/>
              </a:rPr>
              <a:t>	-ethnicity</a:t>
            </a:r>
          </a:p>
          <a:p>
            <a:pPr>
              <a:lnSpc>
                <a:spcPct val="100000"/>
              </a:lnSpc>
            </a:pPr>
            <a:r>
              <a:rPr lang="en-US" sz="2000" dirty="0">
                <a:latin typeface="Helvetica Neue Light" panose="02000403000000020004" pitchFamily="2" charset="0"/>
                <a:ea typeface="Helvetica Neue Light" panose="02000403000000020004" pitchFamily="2" charset="0"/>
              </a:rPr>
              <a:t>	-gender</a:t>
            </a:r>
          </a:p>
          <a:p>
            <a:pPr>
              <a:lnSpc>
                <a:spcPct val="150000"/>
              </a:lnSpc>
            </a:pPr>
            <a:endParaRPr lang="en-US" sz="2000" dirty="0">
              <a:latin typeface="Helvetica Neue Light" panose="02000403000000020004" pitchFamily="2" charset="0"/>
              <a:ea typeface="Helvetica Neue Light" panose="02000403000000020004" pitchFamily="2" charset="0"/>
            </a:endParaRPr>
          </a:p>
          <a:p>
            <a:pPr>
              <a:lnSpc>
                <a:spcPct val="100000"/>
              </a:lnSpc>
            </a:pPr>
            <a:r>
              <a:rPr lang="en-US" sz="2400" dirty="0">
                <a:latin typeface="Helvetica Neue Light" panose="02000403000000020004" pitchFamily="2" charset="0"/>
                <a:ea typeface="Helvetica Neue Light" panose="02000403000000020004" pitchFamily="2" charset="0"/>
              </a:rPr>
              <a:t>Non-biological or technical factors that could affect the response.</a:t>
            </a:r>
          </a:p>
          <a:p>
            <a:pPr>
              <a:lnSpc>
                <a:spcPct val="100000"/>
              </a:lnSpc>
            </a:pPr>
            <a:r>
              <a:rPr lang="en-US" sz="2000" dirty="0">
                <a:latin typeface="Helvetica Neue Light" panose="02000403000000020004" pitchFamily="2" charset="0"/>
                <a:ea typeface="Helvetica Neue Light" panose="02000403000000020004" pitchFamily="2" charset="0"/>
              </a:rPr>
              <a:t>	-time/day/month of experiment/batch</a:t>
            </a:r>
          </a:p>
          <a:p>
            <a:pPr>
              <a:lnSpc>
                <a:spcPct val="100000"/>
              </a:lnSpc>
            </a:pPr>
            <a:r>
              <a:rPr lang="en-US" sz="2000" dirty="0">
                <a:latin typeface="Helvetica Neue Light" panose="02000403000000020004" pitchFamily="2" charset="0"/>
                <a:ea typeface="Helvetica Neue Light" panose="02000403000000020004" pitchFamily="2" charset="0"/>
              </a:rPr>
              <a:t>	-reagents used, reagents batch used</a:t>
            </a:r>
          </a:p>
          <a:p>
            <a:pPr>
              <a:lnSpc>
                <a:spcPct val="100000"/>
              </a:lnSpc>
            </a:pPr>
            <a:r>
              <a:rPr lang="en-US" sz="2000" dirty="0">
                <a:latin typeface="Helvetica Neue Light" panose="02000403000000020004" pitchFamily="2" charset="0"/>
                <a:ea typeface="Helvetica Neue Light" panose="02000403000000020004" pitchFamily="2" charset="0"/>
              </a:rPr>
              <a:t>	-technician</a:t>
            </a:r>
          </a:p>
        </p:txBody>
      </p:sp>
    </p:spTree>
    <p:extLst>
      <p:ext uri="{BB962C8B-B14F-4D97-AF65-F5344CB8AC3E}">
        <p14:creationId xmlns:p14="http://schemas.microsoft.com/office/powerpoint/2010/main" val="6608937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ECD5D-400B-7D46-BC06-2F05085A425B}"/>
              </a:ext>
            </a:extLst>
          </p:cNvPr>
          <p:cNvSpPr txBox="1">
            <a:spLocks/>
          </p:cNvSpPr>
          <p:nvPr/>
        </p:nvSpPr>
        <p:spPr>
          <a:xfrm>
            <a:off x="178904" y="213583"/>
            <a:ext cx="11834192"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ea typeface="Helvetica Neue Light" panose="02000403000000020004" pitchFamily="2" charset="0"/>
                <a:cs typeface="Poppins" pitchFamily="2" charset="77"/>
              </a:rPr>
              <a:t>Considerations about confounding variables</a:t>
            </a:r>
            <a:endParaRPr lang="en-US" b="0" dirty="0">
              <a:solidFill>
                <a:srgbClr val="14A1D4"/>
              </a:solidFill>
              <a:latin typeface="Poppins" pitchFamily="2" charset="77"/>
              <a:ea typeface="Helvetica Neue Light" panose="02000403000000020004" pitchFamily="2" charset="0"/>
              <a:cs typeface="Poppins" pitchFamily="2" charset="77"/>
            </a:endParaRPr>
          </a:p>
        </p:txBody>
      </p:sp>
      <p:sp>
        <p:nvSpPr>
          <p:cNvPr id="3" name="Content Placeholder 2">
            <a:extLst>
              <a:ext uri="{FF2B5EF4-FFF2-40B4-BE49-F238E27FC236}">
                <a16:creationId xmlns:a16="http://schemas.microsoft.com/office/drawing/2014/main" id="{4E70FCB2-1633-3845-B4AE-46445353510A}"/>
              </a:ext>
            </a:extLst>
          </p:cNvPr>
          <p:cNvSpPr txBox="1">
            <a:spLocks/>
          </p:cNvSpPr>
          <p:nvPr/>
        </p:nvSpPr>
        <p:spPr>
          <a:xfrm>
            <a:off x="325271" y="935575"/>
            <a:ext cx="11170163" cy="4056062"/>
          </a:xfrm>
          <a:prstGeom prst="rect">
            <a:avLst/>
          </a:prstGeom>
        </p:spPr>
        <p:txBody>
          <a:bodyPr/>
          <a:lst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200000"/>
              </a:lnSpc>
              <a:buAutoNum type="arabicPeriod"/>
            </a:pPr>
            <a:r>
              <a:rPr lang="en-US" sz="2400" dirty="0">
                <a:solidFill>
                  <a:srgbClr val="000000"/>
                </a:solidFill>
                <a:latin typeface="Helvetica Neue Light" panose="02000403000000020004" pitchFamily="2" charset="0"/>
                <a:ea typeface="Helvetica Neue Light" panose="02000403000000020004" pitchFamily="2" charset="0"/>
              </a:rPr>
              <a:t>Must </a:t>
            </a:r>
            <a:r>
              <a:rPr lang="en-US" sz="2400" dirty="0">
                <a:solidFill>
                  <a:srgbClr val="000000"/>
                </a:solidFill>
                <a:effectLst/>
                <a:latin typeface="Helvetica Neue Light" panose="02000403000000020004" pitchFamily="2" charset="0"/>
                <a:ea typeface="Helvetica Neue Light" panose="02000403000000020004" pitchFamily="2" charset="0"/>
              </a:rPr>
              <a:t>be correlated with the independent variable.</a:t>
            </a:r>
          </a:p>
          <a:p>
            <a:pPr marL="342900" indent="-342900">
              <a:lnSpc>
                <a:spcPct val="200000"/>
              </a:lnSpc>
              <a:buAutoNum type="arabicPeriod"/>
            </a:pPr>
            <a:r>
              <a:rPr lang="en-US" sz="2400" dirty="0">
                <a:solidFill>
                  <a:srgbClr val="000000"/>
                </a:solidFill>
                <a:latin typeface="Helvetica Neue Light" panose="02000403000000020004" pitchFamily="2" charset="0"/>
                <a:ea typeface="Helvetica Neue Light" panose="02000403000000020004" pitchFamily="2" charset="0"/>
              </a:rPr>
              <a:t>Must </a:t>
            </a:r>
            <a:r>
              <a:rPr lang="en-US" sz="2400" dirty="0">
                <a:solidFill>
                  <a:srgbClr val="000000"/>
                </a:solidFill>
                <a:effectLst/>
                <a:latin typeface="Helvetica Neue Light" panose="02000403000000020004" pitchFamily="2" charset="0"/>
                <a:ea typeface="Helvetica Neue Light" panose="02000403000000020004" pitchFamily="2" charset="0"/>
              </a:rPr>
              <a:t>have a causal relationship with the dependent variable.</a:t>
            </a:r>
            <a:endParaRPr lang="en-US" sz="2400" dirty="0">
              <a:solidFill>
                <a:srgbClr val="000000"/>
              </a:solidFill>
              <a:latin typeface="Helvetica Neue Light" panose="02000403000000020004" pitchFamily="2" charset="0"/>
              <a:ea typeface="Helvetica Neue Light" panose="02000403000000020004" pitchFamily="2" charset="0"/>
            </a:endParaRPr>
          </a:p>
          <a:p>
            <a:pPr marL="342900" indent="-342900">
              <a:lnSpc>
                <a:spcPct val="200000"/>
              </a:lnSpc>
              <a:buAutoNum type="arabicPeriod"/>
            </a:pPr>
            <a:r>
              <a:rPr lang="en-US" sz="2400" dirty="0">
                <a:solidFill>
                  <a:srgbClr val="000000"/>
                </a:solidFill>
                <a:effectLst/>
                <a:latin typeface="Helvetica Neue Light" panose="02000403000000020004" pitchFamily="2" charset="0"/>
                <a:ea typeface="Helvetica Neue Light" panose="02000403000000020004" pitchFamily="2" charset="0"/>
              </a:rPr>
              <a:t>Can make it seem that cause-and-effect relationships exist when they don’t.</a:t>
            </a:r>
          </a:p>
          <a:p>
            <a:pPr marL="342900" indent="-342900">
              <a:lnSpc>
                <a:spcPct val="200000"/>
              </a:lnSpc>
              <a:buAutoNum type="arabicPeriod"/>
            </a:pPr>
            <a:r>
              <a:rPr lang="en-US" sz="2400" dirty="0">
                <a:solidFill>
                  <a:srgbClr val="000000"/>
                </a:solidFill>
                <a:effectLst/>
                <a:latin typeface="Helvetica Neue Light" panose="02000403000000020004" pitchFamily="2" charset="0"/>
                <a:ea typeface="Helvetica Neue Light" panose="02000403000000020004" pitchFamily="2" charset="0"/>
              </a:rPr>
              <a:t>Can mask the true cause-and-effect relationship between variables.</a:t>
            </a:r>
          </a:p>
        </p:txBody>
      </p:sp>
      <p:sp>
        <p:nvSpPr>
          <p:cNvPr id="5" name="TextBox 4">
            <a:extLst>
              <a:ext uri="{FF2B5EF4-FFF2-40B4-BE49-F238E27FC236}">
                <a16:creationId xmlns:a16="http://schemas.microsoft.com/office/drawing/2014/main" id="{678BEC71-8C5F-6B4B-AC0B-2ED25080A1CF}"/>
              </a:ext>
            </a:extLst>
          </p:cNvPr>
          <p:cNvSpPr txBox="1"/>
          <p:nvPr/>
        </p:nvSpPr>
        <p:spPr>
          <a:xfrm>
            <a:off x="178904" y="5368427"/>
            <a:ext cx="12013096" cy="1107996"/>
          </a:xfrm>
          <a:prstGeom prst="rect">
            <a:avLst/>
          </a:prstGeom>
          <a:noFill/>
        </p:spPr>
        <p:txBody>
          <a:bodyPr wrap="square">
            <a:spAutoFit/>
          </a:bodyPr>
          <a:lstStyle/>
          <a:p>
            <a:r>
              <a:rPr lang="en-US" sz="2200" dirty="0">
                <a:solidFill>
                  <a:srgbClr val="000000"/>
                </a:solidFill>
                <a:effectLst/>
                <a:latin typeface="Helvetica Neue Light" panose="02000403000000020004" pitchFamily="2" charset="0"/>
                <a:ea typeface="Helvetica Neue Light" panose="02000403000000020004" pitchFamily="2" charset="0"/>
              </a:rPr>
              <a:t>When confounding variables are present, we can’t always say with complete confidence that the changes we observe in the dependent variable are a direct result of changes in the independent variable.</a:t>
            </a:r>
            <a:endParaRPr lang="en-US" sz="2200" dirty="0">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1893098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0097B60-F87A-5E46-A61C-BD542546DC88}"/>
              </a:ext>
            </a:extLst>
          </p:cNvPr>
          <p:cNvSpPr/>
          <p:nvPr/>
        </p:nvSpPr>
        <p:spPr>
          <a:xfrm>
            <a:off x="188948" y="235126"/>
            <a:ext cx="5153975"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Break ~ 5 minutes</a:t>
            </a:r>
            <a:endParaRPr lang="en-US" sz="4400" dirty="0">
              <a:latin typeface="Poppins" pitchFamily="2" charset="77"/>
              <a:cs typeface="Poppins" pitchFamily="2" charset="77"/>
            </a:endParaRPr>
          </a:p>
        </p:txBody>
      </p:sp>
      <p:sp>
        <p:nvSpPr>
          <p:cNvPr id="4" name="Google Shape;861;p110">
            <a:extLst>
              <a:ext uri="{FF2B5EF4-FFF2-40B4-BE49-F238E27FC236}">
                <a16:creationId xmlns:a16="http://schemas.microsoft.com/office/drawing/2014/main" id="{A9309F5E-0104-F54E-9818-361ECFAF527A}"/>
              </a:ext>
            </a:extLst>
          </p:cNvPr>
          <p:cNvSpPr txBox="1"/>
          <p:nvPr/>
        </p:nvSpPr>
        <p:spPr>
          <a:xfrm>
            <a:off x="208000" y="5176493"/>
            <a:ext cx="11984000" cy="1187977"/>
          </a:xfrm>
          <a:prstGeom prst="rect">
            <a:avLst/>
          </a:prstGeom>
          <a:noFill/>
          <a:ln>
            <a:noFill/>
          </a:ln>
        </p:spPr>
        <p:txBody>
          <a:bodyPr spcFirstLastPara="1" wrap="square" lIns="121900" tIns="121900" rIns="121900" bIns="121900" anchor="t" anchorCtr="0">
            <a:spAutoFit/>
          </a:bodyPr>
          <a:lstStyle/>
          <a:p>
            <a:pPr>
              <a:lnSpc>
                <a:spcPct val="90000"/>
              </a:lnSpc>
            </a:pPr>
            <a:r>
              <a:rPr lang="en" sz="3400" b="1" dirty="0">
                <a:solidFill>
                  <a:srgbClr val="CD28A3"/>
                </a:solidFill>
                <a:latin typeface="Helvetica Neue Light" panose="02000403000000020004" pitchFamily="2" charset="0"/>
                <a:ea typeface="Helvetica Neue Light" panose="02000403000000020004" pitchFamily="2" charset="0"/>
              </a:rPr>
              <a:t>Please take the survey:</a:t>
            </a:r>
            <a:endParaRPr sz="3400" b="1" dirty="0">
              <a:solidFill>
                <a:srgbClr val="CD28A3"/>
              </a:solidFill>
              <a:latin typeface="Helvetica Neue Light" panose="02000403000000020004" pitchFamily="2" charset="0"/>
              <a:ea typeface="Helvetica Neue Light" panose="02000403000000020004" pitchFamily="2" charset="0"/>
            </a:endParaRPr>
          </a:p>
          <a:p>
            <a:pPr>
              <a:lnSpc>
                <a:spcPct val="90000"/>
              </a:lnSpc>
            </a:pPr>
            <a:r>
              <a:rPr lang="en-US" sz="3400" dirty="0">
                <a:solidFill>
                  <a:srgbClr val="CD28A3"/>
                </a:solidFill>
                <a:latin typeface="Helvetica Neue Light" panose="02000403000000020004" pitchFamily="2" charset="0"/>
                <a:ea typeface="Helvetica Neue Light" panose="02000403000000020004" pitchFamily="2" charset="0"/>
              </a:rPr>
              <a:t>https://</a:t>
            </a:r>
            <a:r>
              <a:rPr lang="en-US" sz="3400" dirty="0" err="1">
                <a:solidFill>
                  <a:srgbClr val="CD28A3"/>
                </a:solidFill>
                <a:latin typeface="Helvetica Neue Light" panose="02000403000000020004" pitchFamily="2" charset="0"/>
                <a:ea typeface="Helvetica Neue Light" panose="02000403000000020004" pitchFamily="2" charset="0"/>
              </a:rPr>
              <a:t>www.surveymonkey.com</a:t>
            </a:r>
            <a:r>
              <a:rPr lang="en-US" sz="3400" dirty="0">
                <a:solidFill>
                  <a:srgbClr val="CD28A3"/>
                </a:solidFill>
                <a:latin typeface="Helvetica Neue Light" panose="02000403000000020004" pitchFamily="2" charset="0"/>
                <a:ea typeface="Helvetica Neue Light" panose="02000403000000020004" pitchFamily="2" charset="0"/>
              </a:rPr>
              <a:t>/r/DY7K5ZY</a:t>
            </a:r>
            <a:endParaRPr sz="3400" dirty="0">
              <a:solidFill>
                <a:srgbClr val="CD28A3"/>
              </a:solidFill>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18129578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8A06FC-CC90-5805-70E7-B7B2AA8BD74D}"/>
              </a:ext>
            </a:extLst>
          </p:cNvPr>
          <p:cNvSpPr/>
          <p:nvPr/>
        </p:nvSpPr>
        <p:spPr>
          <a:xfrm>
            <a:off x="237217" y="149441"/>
            <a:ext cx="11717716" cy="769441"/>
          </a:xfrm>
          <a:prstGeom prst="rect">
            <a:avLst/>
          </a:prstGeom>
        </p:spPr>
        <p:txBody>
          <a:bodyPr wrap="square">
            <a:spAutoFit/>
          </a:bodyPr>
          <a:lstStyle/>
          <a:p>
            <a:r>
              <a:rPr lang="en-US" sz="4400" dirty="0">
                <a:solidFill>
                  <a:srgbClr val="14A1D4"/>
                </a:solidFill>
                <a:latin typeface="Poppins" pitchFamily="2" charset="77"/>
                <a:ea typeface="Helvetica Neue Light" panose="02000403000000020004" pitchFamily="2" charset="0"/>
                <a:cs typeface="Poppins" pitchFamily="2" charset="77"/>
              </a:rPr>
              <a:t>Outline of experimental design principles</a:t>
            </a:r>
            <a:endParaRPr lang="en-US" sz="4400" dirty="0">
              <a:solidFill>
                <a:srgbClr val="14A1D4"/>
              </a:solidFill>
              <a:latin typeface="Poppins" pitchFamily="2" charset="77"/>
              <a:cs typeface="Poppins" pitchFamily="2" charset="77"/>
            </a:endParaRPr>
          </a:p>
        </p:txBody>
      </p:sp>
      <p:sp>
        <p:nvSpPr>
          <p:cNvPr id="3" name="Rectangle 2">
            <a:extLst>
              <a:ext uri="{FF2B5EF4-FFF2-40B4-BE49-F238E27FC236}">
                <a16:creationId xmlns:a16="http://schemas.microsoft.com/office/drawing/2014/main" id="{2AC96C8A-E3C8-8E5F-516B-37B55BA0516A}"/>
              </a:ext>
            </a:extLst>
          </p:cNvPr>
          <p:cNvSpPr/>
          <p:nvPr/>
        </p:nvSpPr>
        <p:spPr>
          <a:xfrm>
            <a:off x="237217" y="1305341"/>
            <a:ext cx="9588522" cy="4570482"/>
          </a:xfrm>
          <a:prstGeom prst="rect">
            <a:avLst/>
          </a:prstGeom>
        </p:spPr>
        <p:txBody>
          <a:bodyPr wrap="none">
            <a:spAutoFit/>
          </a:bodyPr>
          <a:lstStyle/>
          <a:p>
            <a:pPr marL="514350" indent="-514350">
              <a:spcAft>
                <a:spcPts val="600"/>
              </a:spcAft>
              <a:buAutoNum type="arabicPeriod"/>
            </a:pPr>
            <a:r>
              <a:rPr lang="en"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Define the research questions</a:t>
            </a:r>
          </a:p>
          <a:p>
            <a:pPr marL="514350" indent="-514350">
              <a:spcAft>
                <a:spcPts val="600"/>
              </a:spcAft>
              <a:buAutoNum type="arabicPeriod"/>
            </a:pPr>
            <a:r>
              <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Understanding the system you want to study</a:t>
            </a:r>
            <a:endParaRPr lang="en"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a:p>
            <a:pPr marL="514350" indent="-514350">
              <a:spcAft>
                <a:spcPts val="600"/>
              </a:spcAft>
              <a:buAutoNum type="arabicPeriod"/>
            </a:pPr>
            <a:r>
              <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Formulate your null and alternative hypothesis</a:t>
            </a:r>
            <a:endParaRPr lang="en"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a:p>
            <a:pPr marL="514350" indent="-514350">
              <a:spcAft>
                <a:spcPts val="600"/>
              </a:spcAft>
              <a:buAutoNum type="arabicPeriod"/>
            </a:pPr>
            <a:r>
              <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Independent and dependent variables of interest</a:t>
            </a:r>
            <a:endParaRPr lang="en"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a:p>
            <a:pPr marL="514350" indent="-514350">
              <a:spcAft>
                <a:spcPts val="600"/>
              </a:spcAft>
              <a:buAutoNum type="arabicPeriod"/>
            </a:pPr>
            <a:r>
              <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Target population, sampling, replicates</a:t>
            </a:r>
            <a:endParaRPr lang="en"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a:p>
            <a:pPr marL="514350" indent="-514350">
              <a:spcAft>
                <a:spcPts val="600"/>
              </a:spcAft>
              <a:buFontTx/>
              <a:buAutoNum type="arabicPeriod"/>
            </a:pPr>
            <a:r>
              <a:rPr lang="en-US"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rPr>
              <a:t>Confounding variables</a:t>
            </a:r>
            <a:endParaRPr lang="en" sz="3200" dirty="0">
              <a:solidFill>
                <a:schemeClr val="bg1">
                  <a:lumMod val="75000"/>
                </a:schemeClr>
              </a:solidFill>
              <a:latin typeface="Helvetica Neue" panose="02000503000000020004" pitchFamily="2" charset="0"/>
              <a:ea typeface="Helvetica Neue" panose="02000503000000020004" pitchFamily="2" charset="0"/>
              <a:cs typeface="Helvetica Neue" panose="02000503000000020004" pitchFamily="2" charset="0"/>
            </a:endParaRPr>
          </a:p>
          <a:p>
            <a:pPr marL="514350" indent="-514350">
              <a:spcAft>
                <a:spcPts val="600"/>
              </a:spcAft>
              <a:buAutoNum type="arabicPeriod"/>
            </a:pPr>
            <a:r>
              <a:rPr lang="en-US" sz="3200" dirty="0">
                <a:latin typeface="Helvetica Neue" panose="02000503000000020004" pitchFamily="2" charset="0"/>
                <a:ea typeface="Helvetica Neue" panose="02000503000000020004" pitchFamily="2" charset="0"/>
                <a:cs typeface="Helvetica Neue" panose="02000503000000020004" pitchFamily="2" charset="0"/>
              </a:rPr>
              <a:t>Assign treatment to groups</a:t>
            </a:r>
          </a:p>
          <a:p>
            <a:pPr marL="514350" indent="-514350">
              <a:spcAft>
                <a:spcPts val="600"/>
              </a:spcAft>
              <a:buAutoNum type="arabicPeriod"/>
            </a:pPr>
            <a:r>
              <a:rPr lang="en-US" sz="3200" dirty="0">
                <a:latin typeface="Helvetica Neue" panose="02000503000000020004" pitchFamily="2" charset="0"/>
                <a:ea typeface="Helvetica Neue" panose="02000503000000020004" pitchFamily="2" charset="0"/>
                <a:cs typeface="Helvetica Neue" panose="02000503000000020004" pitchFamily="2" charset="0"/>
              </a:rPr>
              <a:t>Batch effects</a:t>
            </a:r>
            <a:endParaRPr lang="en" sz="3200" dirty="0">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1453361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F058E-B62E-5E4A-B386-BCB5705BBC90}"/>
              </a:ext>
            </a:extLst>
          </p:cNvPr>
          <p:cNvSpPr txBox="1">
            <a:spLocks/>
          </p:cNvSpPr>
          <p:nvPr/>
        </p:nvSpPr>
        <p:spPr>
          <a:xfrm>
            <a:off x="370449" y="4237465"/>
            <a:ext cx="10485121"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3200" b="0" dirty="0">
                <a:solidFill>
                  <a:srgbClr val="000000"/>
                </a:solidFill>
                <a:effectLst/>
                <a:latin typeface="Helvetica Neue Light" panose="02000403000000020004" pitchFamily="2" charset="0"/>
                <a:ea typeface="Helvetica Neue Light" panose="02000403000000020004" pitchFamily="2" charset="0"/>
              </a:rPr>
              <a:t>Knowing how to deal with the challenges of experimental design is central to achieving </a:t>
            </a:r>
            <a:r>
              <a:rPr lang="en-US" sz="3200" b="0" u="sng" dirty="0">
                <a:solidFill>
                  <a:srgbClr val="000000"/>
                </a:solidFill>
                <a:effectLst/>
                <a:latin typeface="Helvetica Neue Light" panose="02000403000000020004" pitchFamily="2" charset="0"/>
                <a:ea typeface="Helvetica Neue Light" panose="02000403000000020004" pitchFamily="2" charset="0"/>
              </a:rPr>
              <a:t>reproducible experiments</a:t>
            </a:r>
            <a:r>
              <a:rPr lang="en-US" sz="3200" b="0" dirty="0">
                <a:solidFill>
                  <a:srgbClr val="000000"/>
                </a:solidFill>
                <a:effectLst/>
                <a:latin typeface="Helvetica Neue Light" panose="02000403000000020004" pitchFamily="2" charset="0"/>
                <a:ea typeface="Helvetica Neue Light" panose="02000403000000020004" pitchFamily="2" charset="0"/>
              </a:rPr>
              <a:t>.</a:t>
            </a:r>
            <a:endParaRPr lang="en-US" sz="3200" b="0" dirty="0">
              <a:solidFill>
                <a:srgbClr val="14A1D4"/>
              </a:solidFill>
              <a:latin typeface="Helvetica Neue Light" panose="02000403000000020004" pitchFamily="2" charset="0"/>
              <a:ea typeface="Helvetica Neue Light" panose="02000403000000020004" pitchFamily="2" charset="0"/>
              <a:cs typeface="Poppins" pitchFamily="2" charset="77"/>
            </a:endParaRPr>
          </a:p>
        </p:txBody>
      </p:sp>
    </p:spTree>
    <p:extLst>
      <p:ext uri="{BB962C8B-B14F-4D97-AF65-F5344CB8AC3E}">
        <p14:creationId xmlns:p14="http://schemas.microsoft.com/office/powerpoint/2010/main" val="183572088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F058E-B62E-5E4A-B386-BCB5705BBC90}"/>
              </a:ext>
            </a:extLst>
          </p:cNvPr>
          <p:cNvSpPr txBox="1">
            <a:spLocks/>
          </p:cNvSpPr>
          <p:nvPr/>
        </p:nvSpPr>
        <p:spPr>
          <a:xfrm>
            <a:off x="182880" y="250689"/>
            <a:ext cx="1200912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3200" b="0" dirty="0">
                <a:solidFill>
                  <a:srgbClr val="14A1D4"/>
                </a:solidFill>
                <a:latin typeface="Poppins" pitchFamily="2" charset="77"/>
                <a:cs typeface="Poppins" pitchFamily="2" charset="77"/>
              </a:rPr>
              <a:t>Capture effects of interest and avoid unwanted variation in experiment  </a:t>
            </a:r>
          </a:p>
        </p:txBody>
      </p:sp>
      <p:sp>
        <p:nvSpPr>
          <p:cNvPr id="3" name="Content Placeholder 2">
            <a:extLst>
              <a:ext uri="{FF2B5EF4-FFF2-40B4-BE49-F238E27FC236}">
                <a16:creationId xmlns:a16="http://schemas.microsoft.com/office/drawing/2014/main" id="{8FFE76A5-805B-414C-8CEA-772803009193}"/>
              </a:ext>
            </a:extLst>
          </p:cNvPr>
          <p:cNvSpPr txBox="1">
            <a:spLocks/>
          </p:cNvSpPr>
          <p:nvPr/>
        </p:nvSpPr>
        <p:spPr>
          <a:xfrm>
            <a:off x="489615" y="1699821"/>
            <a:ext cx="10972800" cy="4056062"/>
          </a:xfrm>
          <a:prstGeom prst="rect">
            <a:avLst/>
          </a:prstGeom>
        </p:spPr>
        <p:txBody>
          <a:bodyPr>
            <a:noAutofit/>
          </a:bodyPr>
          <a:lst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nSpc>
                <a:spcPct val="170000"/>
              </a:lnSpc>
              <a:buClr>
                <a:srgbClr val="92D050"/>
              </a:buClr>
              <a:buFont typeface="Wingdings" pitchFamily="2" charset="2"/>
              <a:buChar char="ü"/>
            </a:pPr>
            <a:r>
              <a:rPr lang="en-US" dirty="0">
                <a:latin typeface="Helvetica Neue Light" panose="02000403000000020004" pitchFamily="2" charset="0"/>
                <a:ea typeface="Helvetica Neue Light" panose="02000403000000020004" pitchFamily="2" charset="0"/>
              </a:rPr>
              <a:t>Identify the response and variables of interest </a:t>
            </a:r>
          </a:p>
          <a:p>
            <a:pPr marL="457200" indent="-457200">
              <a:lnSpc>
                <a:spcPct val="170000"/>
              </a:lnSpc>
              <a:buClr>
                <a:srgbClr val="92D050"/>
              </a:buClr>
              <a:buFont typeface="Wingdings" pitchFamily="2" charset="2"/>
              <a:buChar char="ü"/>
            </a:pPr>
            <a:r>
              <a:rPr lang="en-US" dirty="0">
                <a:latin typeface="Helvetica Neue Light" panose="02000403000000020004" pitchFamily="2" charset="0"/>
                <a:ea typeface="Helvetica Neue Light" panose="02000403000000020004" pitchFamily="2" charset="0"/>
              </a:rPr>
              <a:t>Identify target population that you want to base your claims on</a:t>
            </a:r>
          </a:p>
          <a:p>
            <a:pPr marL="457200" indent="-457200">
              <a:lnSpc>
                <a:spcPct val="170000"/>
              </a:lnSpc>
              <a:buClr>
                <a:srgbClr val="92D050"/>
              </a:buClr>
              <a:buFont typeface="Wingdings" pitchFamily="2" charset="2"/>
              <a:buChar char="ü"/>
            </a:pPr>
            <a:r>
              <a:rPr lang="en-US" dirty="0">
                <a:latin typeface="Helvetica Neue Light" panose="02000403000000020004" pitchFamily="2" charset="0"/>
                <a:ea typeface="Helvetica Neue Light" panose="02000403000000020004" pitchFamily="2" charset="0"/>
              </a:rPr>
              <a:t>Identify factors that affect the response of interest</a:t>
            </a:r>
          </a:p>
          <a:p>
            <a:pPr marL="457200" indent="-457200">
              <a:lnSpc>
                <a:spcPct val="170000"/>
              </a:lnSpc>
              <a:buClr>
                <a:srgbClr val="92D050"/>
              </a:buClr>
              <a:buFont typeface="Wingdings" pitchFamily="2" charset="2"/>
              <a:buChar char="ü"/>
            </a:pPr>
            <a:r>
              <a:rPr lang="en-US" dirty="0">
                <a:latin typeface="Helvetica Neue Light" panose="02000403000000020004" pitchFamily="2" charset="0"/>
                <a:ea typeface="Helvetica Neue Light" panose="02000403000000020004" pitchFamily="2" charset="0"/>
              </a:rPr>
              <a:t>Choose samples from target population</a:t>
            </a:r>
          </a:p>
        </p:txBody>
      </p:sp>
      <p:sp>
        <p:nvSpPr>
          <p:cNvPr id="6" name="TextBox 5">
            <a:extLst>
              <a:ext uri="{FF2B5EF4-FFF2-40B4-BE49-F238E27FC236}">
                <a16:creationId xmlns:a16="http://schemas.microsoft.com/office/drawing/2014/main" id="{0C54107C-5C1F-E4A6-819F-E7638EAF7DD8}"/>
              </a:ext>
            </a:extLst>
          </p:cNvPr>
          <p:cNvSpPr txBox="1"/>
          <p:nvPr/>
        </p:nvSpPr>
        <p:spPr>
          <a:xfrm>
            <a:off x="178904" y="5713629"/>
            <a:ext cx="11462899" cy="830997"/>
          </a:xfrm>
          <a:prstGeom prst="rect">
            <a:avLst/>
          </a:prstGeom>
          <a:noFill/>
        </p:spPr>
        <p:txBody>
          <a:bodyPr wrap="square">
            <a:spAutoFit/>
          </a:bodyPr>
          <a:lstStyle/>
          <a:p>
            <a:r>
              <a:rPr lang="en-US" sz="2400" dirty="0">
                <a:solidFill>
                  <a:srgbClr val="14A1D4"/>
                </a:solidFill>
                <a:effectLst/>
                <a:latin typeface="Helvetica Neue Light" panose="02000403000000020004" pitchFamily="2" charset="0"/>
                <a:ea typeface="Helvetica Neue Light" panose="02000403000000020004" pitchFamily="2" charset="0"/>
              </a:rPr>
              <a:t>When well-designed, experiments minimize any bias in this comparison</a:t>
            </a:r>
            <a:r>
              <a:rPr lang="en-US" sz="2400" dirty="0">
                <a:solidFill>
                  <a:srgbClr val="14A1D4"/>
                </a:solidFill>
                <a:latin typeface="Helvetica Neue Light" panose="02000403000000020004" pitchFamily="2" charset="0"/>
                <a:ea typeface="Helvetica Neue Light" panose="02000403000000020004" pitchFamily="2" charset="0"/>
              </a:rPr>
              <a:t> </a:t>
            </a:r>
            <a:r>
              <a:rPr lang="en-US" sz="2400" dirty="0">
                <a:solidFill>
                  <a:srgbClr val="14A1D4"/>
                </a:solidFill>
                <a:effectLst/>
                <a:latin typeface="Helvetica Neue Light" panose="02000403000000020004" pitchFamily="2" charset="0"/>
                <a:ea typeface="Helvetica Neue Light" panose="02000403000000020004" pitchFamily="2" charset="0"/>
              </a:rPr>
              <a:t>to make stronger inferences about the differences we see in the experiment. </a:t>
            </a:r>
            <a:endParaRPr lang="en-US" sz="2400" dirty="0">
              <a:solidFill>
                <a:srgbClr val="14A1D4"/>
              </a:solidFill>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29139823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30E5583C-FE2B-C754-F594-953ABF3C1C5F}"/>
              </a:ext>
            </a:extLst>
          </p:cNvPr>
          <p:cNvSpPr>
            <a:spLocks noGrp="1"/>
          </p:cNvSpPr>
          <p:nvPr>
            <p:ph type="title"/>
          </p:nvPr>
        </p:nvSpPr>
        <p:spPr>
          <a:xfrm>
            <a:off x="389021" y="367228"/>
            <a:ext cx="10515600" cy="679673"/>
          </a:xfrm>
        </p:spPr>
        <p:txBody>
          <a:bodyPr/>
          <a:lstStyle/>
          <a:p>
            <a:r>
              <a:rPr lang="en" sz="4800" b="0" dirty="0">
                <a:latin typeface="Poppins" pitchFamily="2" charset="77"/>
                <a:ea typeface="Helvetica Neue Light" panose="02000403000000020004" pitchFamily="2" charset="0"/>
                <a:cs typeface="Poppins" pitchFamily="2" charset="77"/>
              </a:rPr>
              <a:t>Workshop sessions</a:t>
            </a:r>
            <a:endParaRPr lang="en-US" sz="4800" b="0" dirty="0"/>
          </a:p>
        </p:txBody>
      </p:sp>
      <p:sp>
        <p:nvSpPr>
          <p:cNvPr id="5" name="Google Shape;120;p29">
            <a:extLst>
              <a:ext uri="{FF2B5EF4-FFF2-40B4-BE49-F238E27FC236}">
                <a16:creationId xmlns:a16="http://schemas.microsoft.com/office/drawing/2014/main" id="{F97E8776-86CD-805D-5476-C629FB3A4F02}"/>
              </a:ext>
            </a:extLst>
          </p:cNvPr>
          <p:cNvSpPr txBox="1">
            <a:spLocks/>
          </p:cNvSpPr>
          <p:nvPr/>
        </p:nvSpPr>
        <p:spPr>
          <a:xfrm>
            <a:off x="34089" y="2214340"/>
            <a:ext cx="11225463" cy="2874712"/>
          </a:xfrm>
          <a:prstGeom prst="rect">
            <a:avLst/>
          </a:prstGeom>
        </p:spPr>
        <p:txBody>
          <a:bodyPr spcFirstLastPara="1" vert="horz" wrap="square" lIns="0" tIns="0" rIns="0" bIns="0" rtlCol="0" anchor="t" anchorCtr="0">
            <a:normAutofit fontScale="92500"/>
          </a:bodyPr>
          <a:lstStyle>
            <a:lvl1pPr marL="0" indent="0" algn="l" defTabSz="914400" rtl="0" eaLnBrk="1" latinLnBrk="0" hangingPunct="1">
              <a:lnSpc>
                <a:spcPct val="90000"/>
              </a:lnSpc>
              <a:spcBef>
                <a:spcPts val="1000"/>
              </a:spcBef>
              <a:buFontTx/>
              <a:buNone/>
              <a:defRPr sz="2800" kern="1200">
                <a:solidFill>
                  <a:srgbClr val="002A40"/>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rgbClr val="002A40"/>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rgbClr val="002A40"/>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rgbClr val="002A40"/>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rgbClr val="002A40"/>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66785" indent="-457200">
              <a:lnSpc>
                <a:spcPct val="150000"/>
              </a:lnSpc>
              <a:spcBef>
                <a:spcPts val="1333"/>
              </a:spcBef>
              <a:buFont typeface="Courier New" panose="02070309020205020404" pitchFamily="49" charset="0"/>
              <a:buChar char="o"/>
            </a:pPr>
            <a:r>
              <a:rPr lang="en-US" sz="3000" dirty="0">
                <a:latin typeface=""/>
                <a:ea typeface="Helvetica Neue Light" panose="02000403000000020004" pitchFamily="2" charset="0"/>
                <a:cs typeface="Arial"/>
                <a:sym typeface="Arial"/>
              </a:rPr>
              <a:t>Day 1 – Experimental design  (Michela </a:t>
            </a:r>
            <a:r>
              <a:rPr lang="en-US" sz="3000" dirty="0" err="1">
                <a:latin typeface=""/>
                <a:ea typeface="Helvetica Neue Light" panose="02000403000000020004" pitchFamily="2" charset="0"/>
                <a:cs typeface="Arial"/>
                <a:sym typeface="Arial"/>
              </a:rPr>
              <a:t>Traglia</a:t>
            </a:r>
            <a:r>
              <a:rPr lang="en-US" sz="3000" dirty="0">
                <a:latin typeface=""/>
                <a:ea typeface="Helvetica Neue Light" panose="02000403000000020004" pitchFamily="2" charset="0"/>
                <a:cs typeface="Arial"/>
                <a:sym typeface="Arial"/>
              </a:rPr>
              <a:t>)</a:t>
            </a:r>
            <a:endParaRPr lang="en-US" sz="2667" dirty="0">
              <a:latin typeface=""/>
              <a:ea typeface="Helvetica Neue Light" panose="02000403000000020004" pitchFamily="2" charset="0"/>
              <a:cs typeface="Arial"/>
              <a:sym typeface="Arial"/>
            </a:endParaRPr>
          </a:p>
          <a:p>
            <a:pPr marL="1066785" indent="-457200">
              <a:lnSpc>
                <a:spcPct val="150000"/>
              </a:lnSpc>
              <a:spcBef>
                <a:spcPts val="1333"/>
              </a:spcBef>
              <a:buFont typeface="Courier New" panose="02070309020205020404" pitchFamily="49" charset="0"/>
              <a:buChar char="o"/>
            </a:pPr>
            <a:r>
              <a:rPr lang="en-US" sz="3000" dirty="0">
                <a:latin typeface=""/>
                <a:ea typeface="Helvetica Neue Light" panose="02000403000000020004" pitchFamily="2" charset="0"/>
                <a:cs typeface="Arial"/>
                <a:sym typeface="Arial"/>
              </a:rPr>
              <a:t>Day 2 – Hypothesis testing (Reuben Thomas)</a:t>
            </a:r>
          </a:p>
          <a:p>
            <a:pPr marL="1066785" indent="-457200">
              <a:lnSpc>
                <a:spcPct val="150000"/>
              </a:lnSpc>
              <a:spcBef>
                <a:spcPts val="1333"/>
              </a:spcBef>
              <a:buFont typeface="Courier New" panose="02070309020205020404" pitchFamily="49" charset="0"/>
              <a:buChar char="o"/>
            </a:pPr>
            <a:r>
              <a:rPr lang="en-US" sz="3000" dirty="0">
                <a:latin typeface=""/>
                <a:ea typeface="Helvetica Neue Light" panose="02000403000000020004" pitchFamily="2" charset="0"/>
                <a:cs typeface="Arial"/>
                <a:sym typeface="Arial"/>
              </a:rPr>
              <a:t>Day 3 – Overview of the statistical analysis (Reuben Thomas)</a:t>
            </a:r>
          </a:p>
          <a:p>
            <a:pPr marL="1066785" indent="-457200">
              <a:lnSpc>
                <a:spcPct val="150000"/>
              </a:lnSpc>
              <a:spcBef>
                <a:spcPts val="1333"/>
              </a:spcBef>
              <a:buFont typeface="Courier New" panose="02070309020205020404" pitchFamily="49" charset="0"/>
              <a:buChar char="o"/>
            </a:pPr>
            <a:endParaRPr lang="en-US" sz="3000" dirty="0">
              <a:latin typeface=""/>
              <a:ea typeface="Helvetica Neue Light" panose="02000403000000020004" pitchFamily="2" charset="0"/>
              <a:cs typeface="Arial"/>
              <a:sym typeface="Arial"/>
            </a:endParaRPr>
          </a:p>
        </p:txBody>
      </p:sp>
    </p:spTree>
    <p:extLst>
      <p:ext uri="{BB962C8B-B14F-4D97-AF65-F5344CB8AC3E}">
        <p14:creationId xmlns:p14="http://schemas.microsoft.com/office/powerpoint/2010/main" val="34515745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FB50779-DDC3-6234-7A2C-1A86AADAC781}"/>
              </a:ext>
            </a:extLst>
          </p:cNvPr>
          <p:cNvPicPr>
            <a:picLocks noChangeAspect="1"/>
          </p:cNvPicPr>
          <p:nvPr/>
        </p:nvPicPr>
        <p:blipFill>
          <a:blip r:embed="rId2"/>
          <a:stretch>
            <a:fillRect/>
          </a:stretch>
        </p:blipFill>
        <p:spPr>
          <a:xfrm>
            <a:off x="2374900" y="2184400"/>
            <a:ext cx="7442200" cy="2489200"/>
          </a:xfrm>
          <a:prstGeom prst="rect">
            <a:avLst/>
          </a:prstGeom>
        </p:spPr>
      </p:pic>
      <p:sp>
        <p:nvSpPr>
          <p:cNvPr id="6" name="Rectangle 5">
            <a:extLst>
              <a:ext uri="{FF2B5EF4-FFF2-40B4-BE49-F238E27FC236}">
                <a16:creationId xmlns:a16="http://schemas.microsoft.com/office/drawing/2014/main" id="{ECE180B6-82C1-B988-1983-69544AF7CDC0}"/>
              </a:ext>
            </a:extLst>
          </p:cNvPr>
          <p:cNvSpPr/>
          <p:nvPr/>
        </p:nvSpPr>
        <p:spPr>
          <a:xfrm>
            <a:off x="237217" y="149441"/>
            <a:ext cx="8468985"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7. Assign treatment to groups</a:t>
            </a:r>
            <a:endParaRPr lang="en-US" sz="4400" dirty="0">
              <a:solidFill>
                <a:srgbClr val="14A1D4"/>
              </a:solidFill>
              <a:latin typeface="Poppins" pitchFamily="2" charset="77"/>
              <a:cs typeface="Poppins" pitchFamily="2" charset="77"/>
            </a:endParaRPr>
          </a:p>
        </p:txBody>
      </p:sp>
      <p:sp>
        <p:nvSpPr>
          <p:cNvPr id="5" name="Rectangle 4">
            <a:extLst>
              <a:ext uri="{FF2B5EF4-FFF2-40B4-BE49-F238E27FC236}">
                <a16:creationId xmlns:a16="http://schemas.microsoft.com/office/drawing/2014/main" id="{327D5F76-70BA-5941-C222-FFFA7BE9EC73}"/>
              </a:ext>
            </a:extLst>
          </p:cNvPr>
          <p:cNvSpPr/>
          <p:nvPr/>
        </p:nvSpPr>
        <p:spPr>
          <a:xfrm>
            <a:off x="6286501" y="2184400"/>
            <a:ext cx="2351314" cy="2489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Arrow Connector 7">
            <a:extLst>
              <a:ext uri="{FF2B5EF4-FFF2-40B4-BE49-F238E27FC236}">
                <a16:creationId xmlns:a16="http://schemas.microsoft.com/office/drawing/2014/main" id="{ED097216-8C08-5DE9-48D8-604689F6EBF6}"/>
              </a:ext>
            </a:extLst>
          </p:cNvPr>
          <p:cNvCxnSpPr>
            <a:cxnSpLocks/>
          </p:cNvCxnSpPr>
          <p:nvPr/>
        </p:nvCxnSpPr>
        <p:spPr>
          <a:xfrm flipH="1">
            <a:off x="6874329" y="3249386"/>
            <a:ext cx="1387928" cy="228600"/>
          </a:xfrm>
          <a:prstGeom prst="straightConnector1">
            <a:avLst/>
          </a:prstGeom>
          <a:ln w="34925">
            <a:solidFill>
              <a:srgbClr val="002A4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92D0AA0-8162-022B-C1E2-33F6ECAD2EF7}"/>
              </a:ext>
            </a:extLst>
          </p:cNvPr>
          <p:cNvCxnSpPr>
            <a:cxnSpLocks/>
          </p:cNvCxnSpPr>
          <p:nvPr/>
        </p:nvCxnSpPr>
        <p:spPr>
          <a:xfrm flipH="1" flipV="1">
            <a:off x="6874329" y="3918857"/>
            <a:ext cx="1387928" cy="228600"/>
          </a:xfrm>
          <a:prstGeom prst="straightConnector1">
            <a:avLst/>
          </a:prstGeom>
          <a:ln w="34925">
            <a:solidFill>
              <a:srgbClr val="002A40"/>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42329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EDC52B9-4C28-681B-7BB3-6C31C9B9A6BE}"/>
              </a:ext>
            </a:extLst>
          </p:cNvPr>
          <p:cNvPicPr>
            <a:picLocks noChangeAspect="1"/>
          </p:cNvPicPr>
          <p:nvPr/>
        </p:nvPicPr>
        <p:blipFill>
          <a:blip r:embed="rId2"/>
          <a:stretch>
            <a:fillRect/>
          </a:stretch>
        </p:blipFill>
        <p:spPr>
          <a:xfrm>
            <a:off x="527329" y="984321"/>
            <a:ext cx="8868814" cy="3587679"/>
          </a:xfrm>
          <a:prstGeom prst="rect">
            <a:avLst/>
          </a:prstGeom>
        </p:spPr>
      </p:pic>
      <p:sp>
        <p:nvSpPr>
          <p:cNvPr id="3" name="TextBox 2">
            <a:extLst>
              <a:ext uri="{FF2B5EF4-FFF2-40B4-BE49-F238E27FC236}">
                <a16:creationId xmlns:a16="http://schemas.microsoft.com/office/drawing/2014/main" id="{C4E2ACFF-BDC2-2A32-5638-C9AE54CF1B44}"/>
              </a:ext>
            </a:extLst>
          </p:cNvPr>
          <p:cNvSpPr txBox="1"/>
          <p:nvPr/>
        </p:nvSpPr>
        <p:spPr>
          <a:xfrm>
            <a:off x="5251938" y="6283569"/>
            <a:ext cx="184731" cy="369332"/>
          </a:xfrm>
          <a:prstGeom prst="rect">
            <a:avLst/>
          </a:prstGeom>
          <a:noFill/>
        </p:spPr>
        <p:txBody>
          <a:bodyPr wrap="none" rtlCol="0">
            <a:spAutoFit/>
          </a:bodyPr>
          <a:lstStyle/>
          <a:p>
            <a:endParaRPr lang="en-US" dirty="0"/>
          </a:p>
        </p:txBody>
      </p:sp>
      <p:sp>
        <p:nvSpPr>
          <p:cNvPr id="8" name="TextBox 7">
            <a:extLst>
              <a:ext uri="{FF2B5EF4-FFF2-40B4-BE49-F238E27FC236}">
                <a16:creationId xmlns:a16="http://schemas.microsoft.com/office/drawing/2014/main" id="{2F2402A8-0C50-9F29-0567-C3AF85EDD242}"/>
              </a:ext>
            </a:extLst>
          </p:cNvPr>
          <p:cNvSpPr txBox="1"/>
          <p:nvPr/>
        </p:nvSpPr>
        <p:spPr>
          <a:xfrm>
            <a:off x="527329" y="5603631"/>
            <a:ext cx="4645824" cy="553998"/>
          </a:xfrm>
          <a:prstGeom prst="rect">
            <a:avLst/>
          </a:prstGeom>
          <a:noFill/>
        </p:spPr>
        <p:txBody>
          <a:bodyPr wrap="none" rtlCol="0">
            <a:spAutoFit/>
          </a:bodyPr>
          <a:lstStyle/>
          <a:p>
            <a:r>
              <a:rPr lang="en-US" sz="3000" b="1" dirty="0">
                <a:solidFill>
                  <a:srgbClr val="CD28A3"/>
                </a:solidFill>
                <a:latin typeface="HELVETICA NEUE LIGHT" panose="02000403000000020004" pitchFamily="2" charset="0"/>
                <a:ea typeface="HELVETICA NEUE LIGHT" panose="02000403000000020004" pitchFamily="2" charset="0"/>
              </a:rPr>
              <a:t>Is this a good assignment?</a:t>
            </a:r>
          </a:p>
        </p:txBody>
      </p:sp>
    </p:spTree>
    <p:extLst>
      <p:ext uri="{BB962C8B-B14F-4D97-AF65-F5344CB8AC3E}">
        <p14:creationId xmlns:p14="http://schemas.microsoft.com/office/powerpoint/2010/main" val="33634798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DB32009-6295-1964-010A-632048AD3118}"/>
              </a:ext>
            </a:extLst>
          </p:cNvPr>
          <p:cNvPicPr>
            <a:picLocks noChangeAspect="1"/>
          </p:cNvPicPr>
          <p:nvPr/>
        </p:nvPicPr>
        <p:blipFill>
          <a:blip r:embed="rId2"/>
          <a:stretch>
            <a:fillRect/>
          </a:stretch>
        </p:blipFill>
        <p:spPr>
          <a:xfrm>
            <a:off x="831293" y="1744331"/>
            <a:ext cx="8265815" cy="3830499"/>
          </a:xfrm>
          <a:prstGeom prst="rect">
            <a:avLst/>
          </a:prstGeom>
        </p:spPr>
      </p:pic>
      <p:sp>
        <p:nvSpPr>
          <p:cNvPr id="3" name="TextBox 2">
            <a:extLst>
              <a:ext uri="{FF2B5EF4-FFF2-40B4-BE49-F238E27FC236}">
                <a16:creationId xmlns:a16="http://schemas.microsoft.com/office/drawing/2014/main" id="{C4E2ACFF-BDC2-2A32-5638-C9AE54CF1B44}"/>
              </a:ext>
            </a:extLst>
          </p:cNvPr>
          <p:cNvSpPr txBox="1"/>
          <p:nvPr/>
        </p:nvSpPr>
        <p:spPr>
          <a:xfrm>
            <a:off x="5251938" y="6283569"/>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57195934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EB6602-A69F-5648-A8A7-3552387A1912}"/>
              </a:ext>
            </a:extLst>
          </p:cNvPr>
          <p:cNvSpPr/>
          <p:nvPr/>
        </p:nvSpPr>
        <p:spPr>
          <a:xfrm>
            <a:off x="237217" y="149441"/>
            <a:ext cx="3940502"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Ronald Fisher</a:t>
            </a:r>
            <a:endParaRPr lang="en-US" sz="4400" dirty="0">
              <a:solidFill>
                <a:srgbClr val="14A1D4"/>
              </a:solidFill>
              <a:latin typeface="Poppins" pitchFamily="2" charset="77"/>
              <a:cs typeface="Poppins" pitchFamily="2" charset="77"/>
            </a:endParaRPr>
          </a:p>
        </p:txBody>
      </p:sp>
      <p:sp>
        <p:nvSpPr>
          <p:cNvPr id="3" name="TextBox 2">
            <a:extLst>
              <a:ext uri="{FF2B5EF4-FFF2-40B4-BE49-F238E27FC236}">
                <a16:creationId xmlns:a16="http://schemas.microsoft.com/office/drawing/2014/main" id="{3DAD6AB8-3105-D945-AED3-76C645FF4ADB}"/>
              </a:ext>
            </a:extLst>
          </p:cNvPr>
          <p:cNvSpPr txBox="1"/>
          <p:nvPr/>
        </p:nvSpPr>
        <p:spPr>
          <a:xfrm>
            <a:off x="3566160" y="1005071"/>
            <a:ext cx="8625840" cy="4678204"/>
          </a:xfrm>
          <a:prstGeom prst="rect">
            <a:avLst/>
          </a:prstGeom>
          <a:noFill/>
        </p:spPr>
        <p:txBody>
          <a:bodyPr wrap="square" rtlCol="0">
            <a:spAutoFit/>
          </a:bodyPr>
          <a:lstStyle/>
          <a:p>
            <a:r>
              <a:rPr lang="en-US" sz="2400" dirty="0">
                <a:latin typeface="Helvetica Neue Light" panose="02000403000000020004" pitchFamily="2" charset="0"/>
                <a:ea typeface="Helvetica Neue Light" panose="02000403000000020004" pitchFamily="2" charset="0"/>
              </a:rPr>
              <a:t>Overcome the large amount of variation in agricultural and biological experiments that often confused the results</a:t>
            </a:r>
          </a:p>
          <a:p>
            <a:endParaRPr lang="en-US" sz="2400" dirty="0">
              <a:latin typeface="Helvetica Neue Light" panose="02000403000000020004" pitchFamily="2" charset="0"/>
              <a:ea typeface="Helvetica Neue Light" panose="02000403000000020004" pitchFamily="2" charset="0"/>
            </a:endParaRPr>
          </a:p>
          <a:p>
            <a:endParaRPr lang="en-US" sz="2400" dirty="0">
              <a:latin typeface="Helvetica Neue Light" panose="02000403000000020004" pitchFamily="2" charset="0"/>
              <a:ea typeface="Helvetica Neue Light" panose="02000403000000020004" pitchFamily="2" charset="0"/>
            </a:endParaRPr>
          </a:p>
          <a:p>
            <a:r>
              <a:rPr lang="en-US" sz="2400" dirty="0">
                <a:latin typeface="Helvetica Neue Light" panose="02000403000000020004" pitchFamily="2" charset="0"/>
                <a:ea typeface="Helvetica Neue Light" panose="02000403000000020004" pitchFamily="2" charset="0"/>
              </a:rPr>
              <a:t> This motivated him to find experimental techniques that could</a:t>
            </a:r>
          </a:p>
          <a:p>
            <a:endParaRPr lang="en-US" sz="2400" dirty="0">
              <a:latin typeface="Helvetica Neue Light" panose="02000403000000020004" pitchFamily="2" charset="0"/>
              <a:ea typeface="Helvetica Neue Light" panose="02000403000000020004" pitchFamily="2" charset="0"/>
            </a:endParaRPr>
          </a:p>
          <a:p>
            <a:pPr marL="342900" indent="-342900">
              <a:buFont typeface="Courier New" panose="02070309020205020404" pitchFamily="49" charset="0"/>
              <a:buChar char="o"/>
            </a:pPr>
            <a:r>
              <a:rPr lang="en-US" sz="2200" dirty="0">
                <a:latin typeface="Helvetica Neue Light" panose="02000403000000020004" pitchFamily="2" charset="0"/>
                <a:ea typeface="Helvetica Neue Light" panose="02000403000000020004" pitchFamily="2" charset="0"/>
              </a:rPr>
              <a:t>eliminate as much of the natural variation as possible</a:t>
            </a:r>
          </a:p>
          <a:p>
            <a:pPr marL="342900" indent="-342900">
              <a:buFont typeface="Courier New" panose="02070309020205020404" pitchFamily="49" charset="0"/>
              <a:buChar char="o"/>
            </a:pPr>
            <a:endParaRPr lang="en-US" sz="2200" dirty="0">
              <a:latin typeface="Helvetica Neue Light" panose="02000403000000020004" pitchFamily="2" charset="0"/>
              <a:ea typeface="Helvetica Neue Light" panose="02000403000000020004" pitchFamily="2" charset="0"/>
            </a:endParaRPr>
          </a:p>
          <a:p>
            <a:pPr marL="342900" indent="-342900">
              <a:buFont typeface="Courier New" panose="02070309020205020404" pitchFamily="49" charset="0"/>
              <a:buChar char="o"/>
            </a:pPr>
            <a:r>
              <a:rPr lang="en-US" sz="2200" dirty="0">
                <a:latin typeface="Helvetica Neue Light" panose="02000403000000020004" pitchFamily="2" charset="0"/>
                <a:ea typeface="Helvetica Neue Light" panose="02000403000000020004" pitchFamily="2" charset="0"/>
              </a:rPr>
              <a:t>prevent unremoved variation from confusing or biasing the effects being tested</a:t>
            </a:r>
          </a:p>
          <a:p>
            <a:pPr marL="342900" indent="-342900">
              <a:buFont typeface="Courier New" panose="02070309020205020404" pitchFamily="49" charset="0"/>
              <a:buChar char="o"/>
            </a:pPr>
            <a:endParaRPr lang="en-US" sz="2200" dirty="0">
              <a:latin typeface="Helvetica Neue Light" panose="02000403000000020004" pitchFamily="2" charset="0"/>
              <a:ea typeface="Helvetica Neue Light" panose="02000403000000020004" pitchFamily="2" charset="0"/>
            </a:endParaRPr>
          </a:p>
          <a:p>
            <a:pPr marL="342900" indent="-342900">
              <a:buFont typeface="Courier New" panose="02070309020205020404" pitchFamily="49" charset="0"/>
              <a:buChar char="o"/>
            </a:pPr>
            <a:r>
              <a:rPr lang="en-US" sz="2200" dirty="0">
                <a:latin typeface="Helvetica Neue Light" panose="02000403000000020004" pitchFamily="2" charset="0"/>
                <a:ea typeface="Helvetica Neue Light" panose="02000403000000020004" pitchFamily="2" charset="0"/>
              </a:rPr>
              <a:t>detect cause and effect with the minimal amount of experimental effort necessary - time consuming and costly</a:t>
            </a:r>
          </a:p>
        </p:txBody>
      </p:sp>
      <p:pic>
        <p:nvPicPr>
          <p:cNvPr id="5" name="Content Placeholder 10" descr="RonaldFisher.jpg">
            <a:extLst>
              <a:ext uri="{FF2B5EF4-FFF2-40B4-BE49-F238E27FC236}">
                <a16:creationId xmlns:a16="http://schemas.microsoft.com/office/drawing/2014/main" id="{C28C7691-8AA8-F241-8C5C-DD0235044D3A}"/>
              </a:ext>
            </a:extLst>
          </p:cNvPr>
          <p:cNvPicPr>
            <a:picLocks noChangeAspect="1"/>
          </p:cNvPicPr>
          <p:nvPr/>
        </p:nvPicPr>
        <p:blipFill>
          <a:blip r:embed="rId2">
            <a:extLst>
              <a:ext uri="{28A0092B-C50C-407E-A947-70E740481C1C}">
                <a14:useLocalDpi xmlns:a14="http://schemas.microsoft.com/office/drawing/2010/main" val="0"/>
              </a:ext>
            </a:extLst>
          </a:blip>
          <a:srcRect l="-15742" r="-15742"/>
          <a:stretch>
            <a:fillRect/>
          </a:stretch>
        </p:blipFill>
        <p:spPr>
          <a:xfrm>
            <a:off x="-401134" y="1054824"/>
            <a:ext cx="4515062" cy="4578576"/>
          </a:xfrm>
          <a:prstGeom prst="rect">
            <a:avLst/>
          </a:prstGeom>
        </p:spPr>
      </p:pic>
      <p:sp>
        <p:nvSpPr>
          <p:cNvPr id="6" name="TextBox 5">
            <a:extLst>
              <a:ext uri="{FF2B5EF4-FFF2-40B4-BE49-F238E27FC236}">
                <a16:creationId xmlns:a16="http://schemas.microsoft.com/office/drawing/2014/main" id="{C2C3D441-53C7-244C-B137-EAF86D91FD21}"/>
              </a:ext>
            </a:extLst>
          </p:cNvPr>
          <p:cNvSpPr txBox="1"/>
          <p:nvPr/>
        </p:nvSpPr>
        <p:spPr>
          <a:xfrm>
            <a:off x="146634" y="5787196"/>
            <a:ext cx="3419526" cy="369332"/>
          </a:xfrm>
          <a:prstGeom prst="rect">
            <a:avLst/>
          </a:prstGeom>
          <a:noFill/>
        </p:spPr>
        <p:txBody>
          <a:bodyPr wrap="none" rtlCol="0">
            <a:spAutoFit/>
          </a:bodyPr>
          <a:lstStyle/>
          <a:p>
            <a:r>
              <a:rPr lang="en-US" dirty="0">
                <a:latin typeface="Helvetica Neue Light" panose="02000403000000020004" pitchFamily="2" charset="0"/>
                <a:ea typeface="Helvetica Neue Light" panose="02000403000000020004" pitchFamily="2" charset="0"/>
              </a:rPr>
              <a:t>1920 CE, Design of Experiments</a:t>
            </a:r>
          </a:p>
        </p:txBody>
      </p:sp>
    </p:spTree>
    <p:extLst>
      <p:ext uri="{BB962C8B-B14F-4D97-AF65-F5344CB8AC3E}">
        <p14:creationId xmlns:p14="http://schemas.microsoft.com/office/powerpoint/2010/main" val="39801084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ED5F79-F255-3E4B-8340-DE6408AFFC85}"/>
              </a:ext>
            </a:extLst>
          </p:cNvPr>
          <p:cNvSpPr/>
          <p:nvPr/>
        </p:nvSpPr>
        <p:spPr>
          <a:xfrm>
            <a:off x="237217" y="149441"/>
            <a:ext cx="11717716" cy="769441"/>
          </a:xfrm>
          <a:prstGeom prst="rect">
            <a:avLst/>
          </a:prstGeom>
        </p:spPr>
        <p:txBody>
          <a:bodyPr wrap="square">
            <a:spAutoFit/>
          </a:bodyPr>
          <a:lstStyle/>
          <a:p>
            <a:r>
              <a:rPr lang="en-US" sz="4400" dirty="0">
                <a:solidFill>
                  <a:srgbClr val="14A1D4"/>
                </a:solidFill>
                <a:latin typeface="Poppins" pitchFamily="2" charset="77"/>
                <a:ea typeface="Helvetica Neue Light" panose="02000403000000020004" pitchFamily="2" charset="0"/>
                <a:cs typeface="Poppins" pitchFamily="2" charset="77"/>
              </a:rPr>
              <a:t>Randomization </a:t>
            </a:r>
            <a:endParaRPr lang="en-US" sz="4400" dirty="0">
              <a:solidFill>
                <a:srgbClr val="14A1D4"/>
              </a:solidFill>
              <a:latin typeface="Poppins" pitchFamily="2" charset="77"/>
              <a:cs typeface="Poppins" pitchFamily="2" charset="77"/>
            </a:endParaRPr>
          </a:p>
        </p:txBody>
      </p:sp>
      <p:sp>
        <p:nvSpPr>
          <p:cNvPr id="3" name="Rectangle 2">
            <a:extLst>
              <a:ext uri="{FF2B5EF4-FFF2-40B4-BE49-F238E27FC236}">
                <a16:creationId xmlns:a16="http://schemas.microsoft.com/office/drawing/2014/main" id="{5C5D56B7-84B0-C645-BA19-AE90AE95C3CE}"/>
              </a:ext>
            </a:extLst>
          </p:cNvPr>
          <p:cNvSpPr/>
          <p:nvPr/>
        </p:nvSpPr>
        <p:spPr>
          <a:xfrm>
            <a:off x="237217" y="1296569"/>
            <a:ext cx="8105687" cy="3477875"/>
          </a:xfrm>
          <a:prstGeom prst="rect">
            <a:avLst/>
          </a:prstGeom>
        </p:spPr>
        <p:txBody>
          <a:bodyPr wrap="square">
            <a:spAutoFit/>
          </a:bodyPr>
          <a:lstStyle/>
          <a:p>
            <a:r>
              <a:rPr lang="en-US" sz="2200" dirty="0">
                <a:latin typeface="Helvetica Neue Light" panose="02000403000000020004" pitchFamily="2" charset="0"/>
                <a:ea typeface="Helvetica Neue Light" panose="02000403000000020004" pitchFamily="2" charset="0"/>
              </a:rPr>
              <a:t>Fisher -&gt; helps to avoid confusion or biases due to changes in background or confounding variables. </a:t>
            </a:r>
          </a:p>
          <a:p>
            <a:endParaRPr lang="en-US" sz="2200" dirty="0">
              <a:latin typeface="Helvetica Neue Light" panose="02000403000000020004" pitchFamily="2" charset="0"/>
              <a:ea typeface="Helvetica Neue Light" panose="02000403000000020004" pitchFamily="2" charset="0"/>
            </a:endParaRPr>
          </a:p>
          <a:p>
            <a:endParaRPr lang="en-US" sz="2200" dirty="0">
              <a:latin typeface="Helvetica Neue Light" panose="02000403000000020004" pitchFamily="2" charset="0"/>
              <a:ea typeface="Helvetica Neue Light" panose="02000403000000020004" pitchFamily="2" charset="0"/>
            </a:endParaRPr>
          </a:p>
          <a:p>
            <a:r>
              <a:rPr lang="en-US" sz="2200" dirty="0">
                <a:latin typeface="Helvetica Neue Light" panose="02000403000000020004" pitchFamily="2" charset="0"/>
                <a:ea typeface="Helvetica Neue Light" panose="02000403000000020004" pitchFamily="2" charset="0"/>
              </a:rPr>
              <a:t>One of the main purposes for experimental designs is to minimize the effect of experimental error.</a:t>
            </a:r>
          </a:p>
          <a:p>
            <a:endParaRPr lang="en-US" sz="2200" dirty="0">
              <a:latin typeface="Helvetica Neue Light" panose="02000403000000020004" pitchFamily="2" charset="0"/>
              <a:ea typeface="Helvetica Neue Light" panose="02000403000000020004" pitchFamily="2" charset="0"/>
            </a:endParaRPr>
          </a:p>
          <a:p>
            <a:r>
              <a:rPr lang="en-US" sz="2200" i="1" dirty="0">
                <a:latin typeface="Helvetica Neue Light" panose="02000403000000020004" pitchFamily="2" charset="0"/>
                <a:ea typeface="Helvetica Neue Light" panose="02000403000000020004" pitchFamily="2" charset="0"/>
              </a:rPr>
              <a:t>Randomization, replication, and blocking</a:t>
            </a:r>
            <a:r>
              <a:rPr lang="en-US" sz="2200" dirty="0">
                <a:latin typeface="Helvetica Neue Light" panose="02000403000000020004" pitchFamily="2" charset="0"/>
                <a:ea typeface="Helvetica Neue Light" panose="02000403000000020004" pitchFamily="2" charset="0"/>
              </a:rPr>
              <a:t>, are methods of error control. </a:t>
            </a:r>
          </a:p>
          <a:p>
            <a:endParaRPr lang="en-US" sz="2200" dirty="0">
              <a:latin typeface="Helvetica Neue Light" panose="02000403000000020004" pitchFamily="2" charset="0"/>
              <a:ea typeface="Helvetica Neue Light" panose="02000403000000020004" pitchFamily="2" charset="0"/>
            </a:endParaRPr>
          </a:p>
        </p:txBody>
      </p:sp>
      <p:pic>
        <p:nvPicPr>
          <p:cNvPr id="6" name="Picture 5" descr="A picture containing table&#10;&#10;Description automatically generated">
            <a:extLst>
              <a:ext uri="{FF2B5EF4-FFF2-40B4-BE49-F238E27FC236}">
                <a16:creationId xmlns:a16="http://schemas.microsoft.com/office/drawing/2014/main" id="{E812E6D7-63A7-AE4B-BB05-1E7517A60C7F}"/>
              </a:ext>
            </a:extLst>
          </p:cNvPr>
          <p:cNvPicPr>
            <a:picLocks noChangeAspect="1"/>
          </p:cNvPicPr>
          <p:nvPr/>
        </p:nvPicPr>
        <p:blipFill rotWithShape="1">
          <a:blip r:embed="rId2"/>
          <a:srcRect l="57678" t="28986" r="5382" b="15362"/>
          <a:stretch/>
        </p:blipFill>
        <p:spPr>
          <a:xfrm>
            <a:off x="8342904" y="728594"/>
            <a:ext cx="3379305" cy="3816626"/>
          </a:xfrm>
          <a:prstGeom prst="rect">
            <a:avLst/>
          </a:prstGeom>
        </p:spPr>
      </p:pic>
      <p:sp>
        <p:nvSpPr>
          <p:cNvPr id="4" name="TextBox 3">
            <a:extLst>
              <a:ext uri="{FF2B5EF4-FFF2-40B4-BE49-F238E27FC236}">
                <a16:creationId xmlns:a16="http://schemas.microsoft.com/office/drawing/2014/main" id="{B9B0BA8E-0312-6D42-BED4-A370E534A9CF}"/>
              </a:ext>
            </a:extLst>
          </p:cNvPr>
          <p:cNvSpPr txBox="1"/>
          <p:nvPr/>
        </p:nvSpPr>
        <p:spPr>
          <a:xfrm>
            <a:off x="237216" y="5615952"/>
            <a:ext cx="11954783" cy="1015663"/>
          </a:xfrm>
          <a:prstGeom prst="rect">
            <a:avLst/>
          </a:prstGeom>
          <a:noFill/>
        </p:spPr>
        <p:txBody>
          <a:bodyPr wrap="square">
            <a:spAutoFit/>
          </a:bodyPr>
          <a:lstStyle/>
          <a:p>
            <a:r>
              <a:rPr lang="en-US" sz="3000" b="0" i="0" dirty="0">
                <a:solidFill>
                  <a:srgbClr val="333333"/>
                </a:solidFill>
                <a:effectLst/>
                <a:latin typeface="Helvetica Neue" panose="02000503000000020004" pitchFamily="2" charset="0"/>
              </a:rPr>
              <a:t>Well-designed experiments are characterized by three features: </a:t>
            </a:r>
            <a:r>
              <a:rPr lang="en-US" sz="3000" b="0" i="0" u="sng" dirty="0">
                <a:solidFill>
                  <a:srgbClr val="333333"/>
                </a:solidFill>
                <a:effectLst/>
                <a:latin typeface="Helvetica Neue" panose="02000503000000020004" pitchFamily="2" charset="0"/>
              </a:rPr>
              <a:t>randomization, replication, and local control.</a:t>
            </a:r>
            <a:endParaRPr lang="en-US" sz="3000" u="sng" dirty="0"/>
          </a:p>
        </p:txBody>
      </p:sp>
    </p:spTree>
    <p:extLst>
      <p:ext uri="{BB962C8B-B14F-4D97-AF65-F5344CB8AC3E}">
        <p14:creationId xmlns:p14="http://schemas.microsoft.com/office/powerpoint/2010/main" val="336043214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72268E1-B091-6839-76D2-0425E937D2AA}"/>
              </a:ext>
            </a:extLst>
          </p:cNvPr>
          <p:cNvSpPr txBox="1"/>
          <p:nvPr/>
        </p:nvSpPr>
        <p:spPr>
          <a:xfrm>
            <a:off x="237217" y="1188781"/>
            <a:ext cx="11109929" cy="5262979"/>
          </a:xfrm>
          <a:prstGeom prst="rect">
            <a:avLst/>
          </a:prstGeom>
          <a:noFill/>
        </p:spPr>
        <p:txBody>
          <a:bodyPr wrap="square">
            <a:spAutoFit/>
          </a:bodyPr>
          <a:lstStyle/>
          <a:p>
            <a:pPr marL="285750" indent="-285750" algn="l">
              <a:buFont typeface="Courier New" panose="02070309020205020404" pitchFamily="49" charset="0"/>
              <a:buChar char="o"/>
            </a:pPr>
            <a:r>
              <a:rPr lang="en-US" sz="2400" dirty="0">
                <a:solidFill>
                  <a:srgbClr val="333333"/>
                </a:solidFill>
                <a:latin typeface="Helvetica Neue Light" panose="02000403000000020004" pitchFamily="2" charset="0"/>
                <a:ea typeface="Helvetica Neue Light" panose="02000403000000020004" pitchFamily="2" charset="0"/>
              </a:rPr>
              <a:t>R</a:t>
            </a:r>
            <a:r>
              <a:rPr lang="en-US" sz="2400" dirty="0">
                <a:solidFill>
                  <a:srgbClr val="333333"/>
                </a:solidFill>
                <a:effectLst/>
                <a:latin typeface="Helvetica Neue Light" panose="02000403000000020004" pitchFamily="2" charset="0"/>
                <a:ea typeface="Helvetica Neue Light" panose="02000403000000020004" pitchFamily="2" charset="0"/>
              </a:rPr>
              <a:t>andomly assign subjects to treatment and control groups in order to minimize bias and moderate experimental error.</a:t>
            </a:r>
          </a:p>
          <a:p>
            <a:pPr marL="285750" indent="-285750" algn="l">
              <a:buFont typeface="Courier New" panose="02070309020205020404" pitchFamily="49" charset="0"/>
              <a:buChar char="o"/>
            </a:pPr>
            <a:endParaRPr lang="en-US" sz="2400" dirty="0">
              <a:solidFill>
                <a:srgbClr val="333333"/>
              </a:solidFill>
              <a:latin typeface="Helvetica Neue Light" panose="02000403000000020004" pitchFamily="2" charset="0"/>
              <a:ea typeface="Helvetica Neue Light" panose="02000403000000020004" pitchFamily="2" charset="0"/>
            </a:endParaRPr>
          </a:p>
          <a:p>
            <a:pPr marL="285750" indent="-285750" algn="l">
              <a:buFont typeface="Courier New" panose="02070309020205020404" pitchFamily="49" charset="0"/>
              <a:buChar char="o"/>
            </a:pPr>
            <a:r>
              <a:rPr lang="en-US" sz="2400" dirty="0">
                <a:solidFill>
                  <a:srgbClr val="333333"/>
                </a:solidFill>
                <a:latin typeface="Helvetica Neue Light" panose="02000403000000020004" pitchFamily="2" charset="0"/>
                <a:ea typeface="Helvetica Neue Light" panose="02000403000000020004" pitchFamily="2" charset="0"/>
              </a:rPr>
              <a:t>A</a:t>
            </a:r>
            <a:r>
              <a:rPr lang="en-US" sz="2400" dirty="0">
                <a:solidFill>
                  <a:srgbClr val="333333"/>
                </a:solidFill>
                <a:effectLst/>
                <a:latin typeface="Helvetica Neue Light" panose="02000403000000020004" pitchFamily="2" charset="0"/>
                <a:ea typeface="Helvetica Neue Light" panose="02000403000000020004" pitchFamily="2" charset="0"/>
              </a:rPr>
              <a:t>ssign random numbers to experimental so that any experimental unit (EU) has equal chances of being assigned to treatment or control</a:t>
            </a:r>
            <a:r>
              <a:rPr lang="en-US" sz="2400" dirty="0">
                <a:solidFill>
                  <a:srgbClr val="333333"/>
                </a:solidFill>
                <a:latin typeface="Helvetica Neue Light" panose="02000403000000020004" pitchFamily="2" charset="0"/>
                <a:ea typeface="Helvetica Neue Light" panose="02000403000000020004" pitchFamily="2" charset="0"/>
              </a:rPr>
              <a:t> (f</a:t>
            </a:r>
            <a:r>
              <a:rPr lang="en-US" sz="2400" dirty="0">
                <a:solidFill>
                  <a:srgbClr val="333333"/>
                </a:solidFill>
                <a:effectLst/>
                <a:latin typeface="Helvetica Neue Light" panose="02000403000000020004" pitchFamily="2" charset="0"/>
                <a:ea typeface="Helvetica Neue Light" panose="02000403000000020004" pitchFamily="2" charset="0"/>
              </a:rPr>
              <a:t>or example, odd-numbered EU in the treatment group, and even-numbered EU in the control group).</a:t>
            </a:r>
          </a:p>
          <a:p>
            <a:pPr marL="285750" indent="-285750" algn="l">
              <a:buFont typeface="Courier New" panose="02070309020205020404" pitchFamily="49" charset="0"/>
              <a:buChar char="o"/>
            </a:pPr>
            <a:endParaRPr lang="en-US" sz="2400" dirty="0">
              <a:solidFill>
                <a:srgbClr val="333333"/>
              </a:solidFill>
              <a:effectLst/>
              <a:latin typeface="Helvetica Neue Light" panose="02000403000000020004" pitchFamily="2" charset="0"/>
              <a:ea typeface="Helvetica Neue Light" panose="02000403000000020004" pitchFamily="2" charset="0"/>
            </a:endParaRPr>
          </a:p>
          <a:p>
            <a:pPr marL="285750" indent="-285750">
              <a:buFont typeface="Courier New" panose="02070309020205020404" pitchFamily="49" charset="0"/>
              <a:buChar char="o"/>
            </a:pPr>
            <a:r>
              <a:rPr lang="en-US" sz="2400" dirty="0">
                <a:solidFill>
                  <a:srgbClr val="000000"/>
                </a:solidFill>
                <a:effectLst/>
                <a:latin typeface="Helvetica Neue Light" panose="02000403000000020004" pitchFamily="2" charset="0"/>
                <a:ea typeface="Helvetica Neue Light" panose="02000403000000020004" pitchFamily="2" charset="0"/>
              </a:rPr>
              <a:t>Can create </a:t>
            </a:r>
            <a:r>
              <a:rPr lang="en-US" sz="2400" dirty="0">
                <a:solidFill>
                  <a:srgbClr val="333333"/>
                </a:solidFill>
                <a:effectLst/>
                <a:latin typeface="Helvetica Neue Light" panose="02000403000000020004" pitchFamily="2" charset="0"/>
                <a:ea typeface="Helvetica Neue Light" panose="02000403000000020004" pitchFamily="2" charset="0"/>
              </a:rPr>
              <a:t>unequal numbers between treatment and control groups.</a:t>
            </a:r>
          </a:p>
          <a:p>
            <a:pPr marL="285750" indent="-285750">
              <a:buFont typeface="Courier New" panose="02070309020205020404" pitchFamily="49" charset="0"/>
              <a:buChar char="o"/>
            </a:pPr>
            <a:endParaRPr lang="en-US" sz="2400" dirty="0">
              <a:solidFill>
                <a:srgbClr val="333333"/>
              </a:solidFill>
              <a:latin typeface="Helvetica Neue Light" panose="02000403000000020004" pitchFamily="2" charset="0"/>
              <a:ea typeface="Helvetica Neue Light" panose="02000403000000020004" pitchFamily="2" charset="0"/>
            </a:endParaRPr>
          </a:p>
          <a:p>
            <a:pPr marL="285750" indent="-285750">
              <a:buFont typeface="Courier New" panose="02070309020205020404" pitchFamily="49" charset="0"/>
              <a:buChar char="o"/>
            </a:pPr>
            <a:r>
              <a:rPr lang="en-US" sz="2400" dirty="0">
                <a:solidFill>
                  <a:srgbClr val="333333"/>
                </a:solidFill>
                <a:effectLst/>
                <a:latin typeface="Helvetica Neue Light" panose="02000403000000020004" pitchFamily="2" charset="0"/>
                <a:ea typeface="Helvetica Neue Light" panose="02000403000000020004" pitchFamily="2" charset="0"/>
              </a:rPr>
              <a:t>Appropriate only for experiments with homogeneous experimental units (e.g., mice should be of same sex, strain, age, etc.) where environmental effects, such as light or temperature, are relatively easy to control.</a:t>
            </a:r>
          </a:p>
          <a:p>
            <a:endParaRPr lang="en-US" sz="2400" dirty="0">
              <a:solidFill>
                <a:srgbClr val="333333"/>
              </a:solidFill>
              <a:effectLst/>
              <a:latin typeface="Helvetica Neue Light" panose="02000403000000020004" pitchFamily="2" charset="0"/>
              <a:ea typeface="Helvetica Neue Light" panose="02000403000000020004" pitchFamily="2" charset="0"/>
            </a:endParaRPr>
          </a:p>
        </p:txBody>
      </p:sp>
      <p:sp>
        <p:nvSpPr>
          <p:cNvPr id="5" name="Rectangle 4">
            <a:extLst>
              <a:ext uri="{FF2B5EF4-FFF2-40B4-BE49-F238E27FC236}">
                <a16:creationId xmlns:a16="http://schemas.microsoft.com/office/drawing/2014/main" id="{A562C07E-EDF9-2BDC-8567-9F843F299F94}"/>
              </a:ext>
            </a:extLst>
          </p:cNvPr>
          <p:cNvSpPr/>
          <p:nvPr/>
        </p:nvSpPr>
        <p:spPr>
          <a:xfrm>
            <a:off x="237217" y="149441"/>
            <a:ext cx="11717716" cy="769441"/>
          </a:xfrm>
          <a:prstGeom prst="rect">
            <a:avLst/>
          </a:prstGeom>
        </p:spPr>
        <p:txBody>
          <a:bodyPr wrap="square">
            <a:spAutoFit/>
          </a:bodyPr>
          <a:lstStyle/>
          <a:p>
            <a:r>
              <a:rPr lang="en-US" sz="4400" dirty="0">
                <a:solidFill>
                  <a:srgbClr val="14A1D4"/>
                </a:solidFill>
                <a:latin typeface="Poppins" pitchFamily="2" charset="77"/>
                <a:ea typeface="Helvetica Neue Light" panose="02000403000000020004" pitchFamily="2" charset="0"/>
                <a:cs typeface="Poppins" pitchFamily="2" charset="77"/>
              </a:rPr>
              <a:t>Randomization</a:t>
            </a:r>
            <a:endParaRPr lang="en-US" sz="4400" dirty="0">
              <a:solidFill>
                <a:srgbClr val="14A1D4"/>
              </a:solidFill>
              <a:latin typeface="Poppins" pitchFamily="2" charset="77"/>
              <a:cs typeface="Poppins" pitchFamily="2" charset="77"/>
            </a:endParaRPr>
          </a:p>
        </p:txBody>
      </p:sp>
    </p:spTree>
    <p:extLst>
      <p:ext uri="{BB962C8B-B14F-4D97-AF65-F5344CB8AC3E}">
        <p14:creationId xmlns:p14="http://schemas.microsoft.com/office/powerpoint/2010/main" val="35875596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0BC9AF3-9F25-94F9-B7A1-2BF8FE2F707B}"/>
              </a:ext>
            </a:extLst>
          </p:cNvPr>
          <p:cNvSpPr/>
          <p:nvPr/>
        </p:nvSpPr>
        <p:spPr>
          <a:xfrm>
            <a:off x="237217" y="149441"/>
            <a:ext cx="11717716" cy="769441"/>
          </a:xfrm>
          <a:prstGeom prst="rect">
            <a:avLst/>
          </a:prstGeom>
        </p:spPr>
        <p:txBody>
          <a:bodyPr wrap="square">
            <a:spAutoFit/>
          </a:bodyPr>
          <a:lstStyle/>
          <a:p>
            <a:r>
              <a:rPr lang="en-US" sz="4400" dirty="0">
                <a:solidFill>
                  <a:srgbClr val="14A1D4"/>
                </a:solidFill>
                <a:latin typeface="Poppins" pitchFamily="2" charset="77"/>
                <a:ea typeface="Helvetica Neue Light" panose="02000403000000020004" pitchFamily="2" charset="0"/>
                <a:cs typeface="Poppins" pitchFamily="2" charset="77"/>
              </a:rPr>
              <a:t>Blocking</a:t>
            </a:r>
            <a:endParaRPr lang="en-US" sz="4400" dirty="0">
              <a:solidFill>
                <a:srgbClr val="14A1D4"/>
              </a:solidFill>
              <a:latin typeface="Poppins" pitchFamily="2" charset="77"/>
              <a:cs typeface="Poppins" pitchFamily="2" charset="77"/>
            </a:endParaRPr>
          </a:p>
        </p:txBody>
      </p:sp>
      <p:sp>
        <p:nvSpPr>
          <p:cNvPr id="5" name="TextBox 4">
            <a:extLst>
              <a:ext uri="{FF2B5EF4-FFF2-40B4-BE49-F238E27FC236}">
                <a16:creationId xmlns:a16="http://schemas.microsoft.com/office/drawing/2014/main" id="{DC6D42BA-0F68-8DDC-CFEB-D695D186E7F1}"/>
              </a:ext>
            </a:extLst>
          </p:cNvPr>
          <p:cNvSpPr txBox="1"/>
          <p:nvPr/>
        </p:nvSpPr>
        <p:spPr>
          <a:xfrm>
            <a:off x="446780" y="2004865"/>
            <a:ext cx="11298440" cy="2862322"/>
          </a:xfrm>
          <a:prstGeom prst="rect">
            <a:avLst/>
          </a:prstGeom>
          <a:noFill/>
        </p:spPr>
        <p:txBody>
          <a:bodyPr wrap="square">
            <a:spAutoFit/>
          </a:bodyPr>
          <a:lstStyle/>
          <a:p>
            <a:pPr marL="457200" indent="-457200">
              <a:buFont typeface="Courier New" panose="02070309020205020404" pitchFamily="49" charset="0"/>
              <a:buChar char="o"/>
            </a:pPr>
            <a:r>
              <a:rPr lang="en-US" sz="3000" b="0" i="0" dirty="0">
                <a:solidFill>
                  <a:srgbClr val="333333"/>
                </a:solidFill>
                <a:effectLst/>
                <a:latin typeface="Helvetica Neue" panose="02000503000000020004" pitchFamily="2" charset="0"/>
              </a:rPr>
              <a:t>A rack of many mice cages is heterogeneous with respect to light exposure</a:t>
            </a:r>
            <a:r>
              <a:rPr lang="en-US" sz="3000" dirty="0">
                <a:solidFill>
                  <a:srgbClr val="333333"/>
                </a:solidFill>
                <a:latin typeface="Helvetica Neue" panose="02000503000000020004" pitchFamily="2" charset="0"/>
              </a:rPr>
              <a:t>.</a:t>
            </a:r>
          </a:p>
          <a:p>
            <a:pPr marL="457200" indent="-457200">
              <a:buFont typeface="Courier New" panose="02070309020205020404" pitchFamily="49" charset="0"/>
              <a:buChar char="o"/>
            </a:pPr>
            <a:endParaRPr lang="en-US" sz="3000" dirty="0">
              <a:solidFill>
                <a:srgbClr val="333333"/>
              </a:solidFill>
              <a:latin typeface="Helvetica Neue" panose="02000503000000020004" pitchFamily="2" charset="0"/>
            </a:endParaRPr>
          </a:p>
          <a:p>
            <a:pPr marL="457200" indent="-457200">
              <a:buFont typeface="Courier New" panose="02070309020205020404" pitchFamily="49" charset="0"/>
              <a:buChar char="o"/>
            </a:pPr>
            <a:r>
              <a:rPr lang="en-US" sz="3000" b="0" i="0" dirty="0">
                <a:solidFill>
                  <a:srgbClr val="333333"/>
                </a:solidFill>
                <a:effectLst/>
                <a:latin typeface="Helvetica Neue" panose="02000503000000020004" pitchFamily="2" charset="0"/>
              </a:rPr>
              <a:t>The rack of cages can be divided into smaller </a:t>
            </a:r>
            <a:r>
              <a:rPr lang="en-US" sz="3000" b="0" i="0" u="sng" dirty="0">
                <a:solidFill>
                  <a:srgbClr val="333333"/>
                </a:solidFill>
                <a:effectLst/>
                <a:latin typeface="Helvetica Neue" panose="02000503000000020004" pitchFamily="2" charset="0"/>
              </a:rPr>
              <a:t>blocks</a:t>
            </a:r>
            <a:r>
              <a:rPr lang="en-US" sz="3000" b="0" i="0" dirty="0">
                <a:solidFill>
                  <a:srgbClr val="333333"/>
                </a:solidFill>
                <a:effectLst/>
                <a:latin typeface="Helvetica Neue" panose="02000503000000020004" pitchFamily="2" charset="0"/>
              </a:rPr>
              <a:t> such that cages within each block tend to be </a:t>
            </a:r>
            <a:r>
              <a:rPr lang="en-US" sz="3000" b="0" i="0" u="sng" dirty="0">
                <a:solidFill>
                  <a:srgbClr val="333333"/>
                </a:solidFill>
                <a:effectLst/>
                <a:latin typeface="Helvetica Neue" panose="02000503000000020004" pitchFamily="2" charset="0"/>
              </a:rPr>
              <a:t>more homogeneous </a:t>
            </a:r>
            <a:r>
              <a:rPr lang="en-US" sz="3000" b="0" i="0" dirty="0">
                <a:solidFill>
                  <a:srgbClr val="333333"/>
                </a:solidFill>
                <a:effectLst/>
                <a:latin typeface="Helvetica Neue" panose="02000503000000020004" pitchFamily="2" charset="0"/>
              </a:rPr>
              <a:t>(have equal light exposure).</a:t>
            </a:r>
            <a:endParaRPr lang="en-US" sz="3000" dirty="0"/>
          </a:p>
        </p:txBody>
      </p:sp>
      <p:sp>
        <p:nvSpPr>
          <p:cNvPr id="7" name="TextBox 6">
            <a:extLst>
              <a:ext uri="{FF2B5EF4-FFF2-40B4-BE49-F238E27FC236}">
                <a16:creationId xmlns:a16="http://schemas.microsoft.com/office/drawing/2014/main" id="{012743B2-9ED5-97EB-C06F-FD8C6D291030}"/>
              </a:ext>
            </a:extLst>
          </p:cNvPr>
          <p:cNvSpPr txBox="1"/>
          <p:nvPr/>
        </p:nvSpPr>
        <p:spPr>
          <a:xfrm>
            <a:off x="237067" y="5569786"/>
            <a:ext cx="11508153" cy="1138773"/>
          </a:xfrm>
          <a:prstGeom prst="rect">
            <a:avLst/>
          </a:prstGeom>
          <a:noFill/>
        </p:spPr>
        <p:txBody>
          <a:bodyPr wrap="square">
            <a:spAutoFit/>
          </a:bodyPr>
          <a:lstStyle/>
          <a:p>
            <a:pPr algn="l"/>
            <a:r>
              <a:rPr lang="en-US" sz="3400" dirty="0">
                <a:solidFill>
                  <a:srgbClr val="333333"/>
                </a:solidFill>
                <a:latin typeface="Helvetica Neue" panose="02000503000000020004" pitchFamily="2" charset="0"/>
              </a:rPr>
              <a:t>Blocking approach h</a:t>
            </a:r>
            <a:r>
              <a:rPr lang="en-US" sz="3400" b="0" i="0" dirty="0">
                <a:solidFill>
                  <a:srgbClr val="333333"/>
                </a:solidFill>
                <a:effectLst/>
                <a:latin typeface="Helvetica Neue" panose="02000503000000020004" pitchFamily="2" charset="0"/>
              </a:rPr>
              <a:t>elps to reduce variability unexplained in the model</a:t>
            </a:r>
          </a:p>
        </p:txBody>
      </p:sp>
    </p:spTree>
    <p:extLst>
      <p:ext uri="{BB962C8B-B14F-4D97-AF65-F5344CB8AC3E}">
        <p14:creationId xmlns:p14="http://schemas.microsoft.com/office/powerpoint/2010/main" val="403099206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82E641D-5E8A-B8FF-0E91-7A9932BBAC5E}"/>
              </a:ext>
            </a:extLst>
          </p:cNvPr>
          <p:cNvPicPr>
            <a:picLocks noChangeAspect="1"/>
          </p:cNvPicPr>
          <p:nvPr/>
        </p:nvPicPr>
        <p:blipFill>
          <a:blip r:embed="rId3"/>
          <a:stretch>
            <a:fillRect/>
          </a:stretch>
        </p:blipFill>
        <p:spPr>
          <a:xfrm>
            <a:off x="1336430" y="1968232"/>
            <a:ext cx="6198716" cy="2114856"/>
          </a:xfrm>
          <a:prstGeom prst="rect">
            <a:avLst/>
          </a:prstGeom>
        </p:spPr>
      </p:pic>
      <p:sp>
        <p:nvSpPr>
          <p:cNvPr id="7" name="TextBox 6">
            <a:extLst>
              <a:ext uri="{FF2B5EF4-FFF2-40B4-BE49-F238E27FC236}">
                <a16:creationId xmlns:a16="http://schemas.microsoft.com/office/drawing/2014/main" id="{D3F856F0-A401-00E1-37C0-B5661A986887}"/>
              </a:ext>
            </a:extLst>
          </p:cNvPr>
          <p:cNvSpPr txBox="1"/>
          <p:nvPr/>
        </p:nvSpPr>
        <p:spPr>
          <a:xfrm>
            <a:off x="337457" y="918882"/>
            <a:ext cx="11517085" cy="769441"/>
          </a:xfrm>
          <a:prstGeom prst="rect">
            <a:avLst/>
          </a:prstGeom>
          <a:noFill/>
        </p:spPr>
        <p:txBody>
          <a:bodyPr wrap="square">
            <a:spAutoFit/>
          </a:bodyPr>
          <a:lstStyle/>
          <a:p>
            <a:r>
              <a:rPr lang="en-US" sz="2200" dirty="0">
                <a:solidFill>
                  <a:srgbClr val="333333"/>
                </a:solidFill>
                <a:latin typeface="Helvetica Neue" panose="02000503000000020004" pitchFamily="2" charset="0"/>
              </a:rPr>
              <a:t>I</a:t>
            </a:r>
            <a:r>
              <a:rPr lang="en-US" sz="2200" b="0" i="0" dirty="0">
                <a:solidFill>
                  <a:srgbClr val="333333"/>
                </a:solidFill>
                <a:effectLst/>
                <a:latin typeface="Helvetica Neue" panose="02000503000000020004" pitchFamily="2" charset="0"/>
              </a:rPr>
              <a:t>f all </a:t>
            </a:r>
            <a:r>
              <a:rPr lang="en-US" sz="2200" b="0" i="1" dirty="0">
                <a:solidFill>
                  <a:srgbClr val="333333"/>
                </a:solidFill>
                <a:effectLst/>
                <a:latin typeface="Helvetica Neue" panose="02000503000000020004" pitchFamily="2" charset="0"/>
              </a:rPr>
              <a:t>control</a:t>
            </a:r>
            <a:r>
              <a:rPr lang="en-US" sz="2200" b="0" i="0" dirty="0">
                <a:solidFill>
                  <a:srgbClr val="333333"/>
                </a:solidFill>
                <a:effectLst/>
                <a:latin typeface="Helvetica Neue" panose="02000503000000020004" pitchFamily="2" charset="0"/>
              </a:rPr>
              <a:t> mice were female and all of the </a:t>
            </a:r>
            <a:r>
              <a:rPr lang="en-US" sz="2200" b="0" i="1" dirty="0">
                <a:solidFill>
                  <a:srgbClr val="333333"/>
                </a:solidFill>
                <a:effectLst/>
                <a:latin typeface="Helvetica Neue" panose="02000503000000020004" pitchFamily="2" charset="0"/>
              </a:rPr>
              <a:t>treatment</a:t>
            </a:r>
            <a:r>
              <a:rPr lang="en-US" sz="2200" b="0" i="0" dirty="0">
                <a:solidFill>
                  <a:srgbClr val="333333"/>
                </a:solidFill>
                <a:effectLst/>
                <a:latin typeface="Helvetica Neue" panose="02000503000000020004" pitchFamily="2" charset="0"/>
              </a:rPr>
              <a:t> mice were male, then the treatment effect would be confounded by sex.</a:t>
            </a:r>
            <a:endParaRPr lang="en-US" sz="2200" dirty="0"/>
          </a:p>
        </p:txBody>
      </p:sp>
      <p:pic>
        <p:nvPicPr>
          <p:cNvPr id="11" name="Picture 10">
            <a:extLst>
              <a:ext uri="{FF2B5EF4-FFF2-40B4-BE49-F238E27FC236}">
                <a16:creationId xmlns:a16="http://schemas.microsoft.com/office/drawing/2014/main" id="{FC80939F-805A-16C4-8C60-3DE1E6DFF90F}"/>
              </a:ext>
            </a:extLst>
          </p:cNvPr>
          <p:cNvPicPr>
            <a:picLocks noChangeAspect="1"/>
          </p:cNvPicPr>
          <p:nvPr/>
        </p:nvPicPr>
        <p:blipFill rotWithShape="1">
          <a:blip r:embed="rId4"/>
          <a:srcRect l="44291" t="42678"/>
          <a:stretch/>
        </p:blipFill>
        <p:spPr>
          <a:xfrm>
            <a:off x="6340929" y="4815083"/>
            <a:ext cx="5497286" cy="1713120"/>
          </a:xfrm>
          <a:prstGeom prst="rect">
            <a:avLst/>
          </a:prstGeom>
        </p:spPr>
      </p:pic>
      <p:sp>
        <p:nvSpPr>
          <p:cNvPr id="3" name="TextBox 2">
            <a:extLst>
              <a:ext uri="{FF2B5EF4-FFF2-40B4-BE49-F238E27FC236}">
                <a16:creationId xmlns:a16="http://schemas.microsoft.com/office/drawing/2014/main" id="{03071A4D-A0AE-08C3-D1B0-8BD7A58047DE}"/>
              </a:ext>
            </a:extLst>
          </p:cNvPr>
          <p:cNvSpPr txBox="1"/>
          <p:nvPr/>
        </p:nvSpPr>
        <p:spPr>
          <a:xfrm>
            <a:off x="353785" y="4261085"/>
            <a:ext cx="8984796" cy="1107996"/>
          </a:xfrm>
          <a:prstGeom prst="rect">
            <a:avLst/>
          </a:prstGeom>
          <a:noFill/>
        </p:spPr>
        <p:txBody>
          <a:bodyPr wrap="square">
            <a:spAutoFit/>
          </a:bodyPr>
          <a:lstStyle/>
          <a:p>
            <a:r>
              <a:rPr lang="en-US" sz="2200" b="0" i="0" dirty="0">
                <a:solidFill>
                  <a:srgbClr val="333333"/>
                </a:solidFill>
                <a:effectLst/>
                <a:latin typeface="Helvetica Neue" panose="02000503000000020004" pitchFamily="2" charset="0"/>
              </a:rPr>
              <a:t>Ensure animals in each condition are all the </a:t>
            </a:r>
            <a:r>
              <a:rPr lang="en-US" sz="2200" b="1" i="0" dirty="0">
                <a:solidFill>
                  <a:srgbClr val="333333"/>
                </a:solidFill>
                <a:effectLst/>
                <a:latin typeface="Helvetica Neue" panose="02000503000000020004" pitchFamily="2" charset="0"/>
              </a:rPr>
              <a:t>same age, sex, litter and batch</a:t>
            </a:r>
            <a:r>
              <a:rPr lang="en-US" sz="2200" b="0" i="0" dirty="0">
                <a:solidFill>
                  <a:srgbClr val="333333"/>
                </a:solidFill>
                <a:effectLst/>
                <a:latin typeface="Helvetica Neue" panose="02000503000000020004" pitchFamily="2" charset="0"/>
              </a:rPr>
              <a:t>, if possible. </a:t>
            </a:r>
          </a:p>
          <a:p>
            <a:r>
              <a:rPr lang="en-US" sz="2200" b="0" i="0" dirty="0">
                <a:solidFill>
                  <a:srgbClr val="333333"/>
                </a:solidFill>
                <a:effectLst/>
                <a:latin typeface="Helvetica Neue" panose="02000503000000020004" pitchFamily="2" charset="0"/>
              </a:rPr>
              <a:t>If not, split animals equally between conditions.</a:t>
            </a:r>
            <a:endParaRPr lang="en-US" sz="2200" dirty="0"/>
          </a:p>
        </p:txBody>
      </p:sp>
      <p:sp>
        <p:nvSpPr>
          <p:cNvPr id="2" name="Rectangle 1">
            <a:extLst>
              <a:ext uri="{FF2B5EF4-FFF2-40B4-BE49-F238E27FC236}">
                <a16:creationId xmlns:a16="http://schemas.microsoft.com/office/drawing/2014/main" id="{530912F9-E448-2076-A0F2-9D8943E3FE8F}"/>
              </a:ext>
            </a:extLst>
          </p:cNvPr>
          <p:cNvSpPr/>
          <p:nvPr/>
        </p:nvSpPr>
        <p:spPr>
          <a:xfrm>
            <a:off x="237217" y="149441"/>
            <a:ext cx="11717716" cy="769441"/>
          </a:xfrm>
          <a:prstGeom prst="rect">
            <a:avLst/>
          </a:prstGeom>
        </p:spPr>
        <p:txBody>
          <a:bodyPr wrap="square">
            <a:spAutoFit/>
          </a:bodyPr>
          <a:lstStyle/>
          <a:p>
            <a:r>
              <a:rPr lang="en-US" sz="4400" dirty="0">
                <a:solidFill>
                  <a:srgbClr val="14A1D4"/>
                </a:solidFill>
                <a:latin typeface="Poppins" pitchFamily="2" charset="77"/>
                <a:ea typeface="Helvetica Neue Light" panose="02000403000000020004" pitchFamily="2" charset="0"/>
                <a:cs typeface="Poppins" pitchFamily="2" charset="77"/>
              </a:rPr>
              <a:t>Blocking</a:t>
            </a:r>
            <a:endParaRPr lang="en-US" sz="4400" dirty="0">
              <a:solidFill>
                <a:srgbClr val="14A1D4"/>
              </a:solidFill>
              <a:latin typeface="Poppins" pitchFamily="2" charset="77"/>
              <a:cs typeface="Poppins" pitchFamily="2" charset="77"/>
            </a:endParaRPr>
          </a:p>
        </p:txBody>
      </p:sp>
    </p:spTree>
    <p:extLst>
      <p:ext uri="{BB962C8B-B14F-4D97-AF65-F5344CB8AC3E}">
        <p14:creationId xmlns:p14="http://schemas.microsoft.com/office/powerpoint/2010/main" val="385021978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F058E-B62E-5E4A-B386-BCB5705BBC90}"/>
              </a:ext>
            </a:extLst>
          </p:cNvPr>
          <p:cNvSpPr txBox="1">
            <a:spLocks/>
          </p:cNvSpPr>
          <p:nvPr/>
        </p:nvSpPr>
        <p:spPr>
          <a:xfrm>
            <a:off x="182880" y="250689"/>
            <a:ext cx="12009120"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3200" b="0" dirty="0">
                <a:solidFill>
                  <a:srgbClr val="14A1D4"/>
                </a:solidFill>
                <a:latin typeface="Poppins" pitchFamily="2" charset="77"/>
                <a:cs typeface="Poppins" pitchFamily="2" charset="77"/>
              </a:rPr>
              <a:t>Capture effects of interest and avoid unwanted variation in experiment  </a:t>
            </a:r>
          </a:p>
        </p:txBody>
      </p:sp>
      <p:sp>
        <p:nvSpPr>
          <p:cNvPr id="3" name="Content Placeholder 2">
            <a:extLst>
              <a:ext uri="{FF2B5EF4-FFF2-40B4-BE49-F238E27FC236}">
                <a16:creationId xmlns:a16="http://schemas.microsoft.com/office/drawing/2014/main" id="{8FFE76A5-805B-414C-8CEA-772803009193}"/>
              </a:ext>
            </a:extLst>
          </p:cNvPr>
          <p:cNvSpPr txBox="1">
            <a:spLocks/>
          </p:cNvSpPr>
          <p:nvPr/>
        </p:nvSpPr>
        <p:spPr>
          <a:xfrm>
            <a:off x="489615" y="1699821"/>
            <a:ext cx="10972800" cy="4056062"/>
          </a:xfrm>
          <a:prstGeom prst="rect">
            <a:avLst/>
          </a:prstGeom>
        </p:spPr>
        <p:txBody>
          <a:bodyPr>
            <a:noAutofit/>
          </a:bodyPr>
          <a:lst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nSpc>
                <a:spcPct val="170000"/>
              </a:lnSpc>
              <a:buClr>
                <a:srgbClr val="92D050"/>
              </a:buClr>
              <a:buFont typeface="Wingdings" pitchFamily="2" charset="2"/>
              <a:buChar char="ü"/>
            </a:pPr>
            <a:r>
              <a:rPr lang="en-US" sz="2000" dirty="0">
                <a:latin typeface="Helvetica Neue Light" panose="02000403000000020004" pitchFamily="2" charset="0"/>
                <a:ea typeface="Helvetica Neue Light" panose="02000403000000020004" pitchFamily="2" charset="0"/>
              </a:rPr>
              <a:t>Identify the response and variables of interest </a:t>
            </a:r>
          </a:p>
          <a:p>
            <a:pPr marL="457200" indent="-457200">
              <a:lnSpc>
                <a:spcPct val="170000"/>
              </a:lnSpc>
              <a:buClr>
                <a:srgbClr val="92D050"/>
              </a:buClr>
              <a:buFont typeface="Wingdings" pitchFamily="2" charset="2"/>
              <a:buChar char="ü"/>
            </a:pPr>
            <a:r>
              <a:rPr lang="en-US" sz="2000" dirty="0">
                <a:latin typeface="Helvetica Neue Light" panose="02000403000000020004" pitchFamily="2" charset="0"/>
                <a:ea typeface="Helvetica Neue Light" panose="02000403000000020004" pitchFamily="2" charset="0"/>
              </a:rPr>
              <a:t>Identify target population that you want to base your claims on</a:t>
            </a:r>
          </a:p>
          <a:p>
            <a:pPr marL="457200" indent="-457200">
              <a:lnSpc>
                <a:spcPct val="170000"/>
              </a:lnSpc>
              <a:buClr>
                <a:srgbClr val="92D050"/>
              </a:buClr>
              <a:buFont typeface="Wingdings" pitchFamily="2" charset="2"/>
              <a:buChar char="ü"/>
            </a:pPr>
            <a:r>
              <a:rPr lang="en-US" sz="2000" dirty="0">
                <a:latin typeface="Helvetica Neue Light" panose="02000403000000020004" pitchFamily="2" charset="0"/>
                <a:ea typeface="Helvetica Neue Light" panose="02000403000000020004" pitchFamily="2" charset="0"/>
              </a:rPr>
              <a:t>Identify factors that affect the response of interest</a:t>
            </a:r>
          </a:p>
          <a:p>
            <a:pPr marL="457200" indent="-457200">
              <a:lnSpc>
                <a:spcPct val="170000"/>
              </a:lnSpc>
              <a:buClr>
                <a:srgbClr val="92D050"/>
              </a:buClr>
              <a:buFont typeface="Wingdings" pitchFamily="2" charset="2"/>
              <a:buChar char="ü"/>
            </a:pPr>
            <a:r>
              <a:rPr lang="en-US" sz="2000" dirty="0">
                <a:latin typeface="Helvetica Neue Light" panose="02000403000000020004" pitchFamily="2" charset="0"/>
                <a:ea typeface="Helvetica Neue Light" panose="02000403000000020004" pitchFamily="2" charset="0"/>
              </a:rPr>
              <a:t>Choose samples from target population</a:t>
            </a:r>
          </a:p>
          <a:p>
            <a:pPr>
              <a:lnSpc>
                <a:spcPct val="170000"/>
              </a:lnSpc>
            </a:pPr>
            <a:r>
              <a:rPr lang="en-US" sz="2400" dirty="0">
                <a:solidFill>
                  <a:srgbClr val="CD28A3"/>
                </a:solidFill>
                <a:latin typeface="Helvetica Neue Light" panose="02000403000000020004" pitchFamily="2" charset="0"/>
                <a:ea typeface="Helvetica Neue Light" panose="02000403000000020004" pitchFamily="2" charset="0"/>
              </a:rPr>
              <a:t>Randomly</a:t>
            </a:r>
            <a:r>
              <a:rPr lang="en-US" sz="2400" dirty="0">
                <a:latin typeface="Helvetica Neue Light" panose="02000403000000020004" pitchFamily="2" charset="0"/>
                <a:ea typeface="Helvetica Neue Light" panose="02000403000000020004" pitchFamily="2" charset="0"/>
              </a:rPr>
              <a:t> assign samples across different levels of factors affecting response </a:t>
            </a:r>
          </a:p>
          <a:p>
            <a:pPr>
              <a:lnSpc>
                <a:spcPct val="170000"/>
              </a:lnSpc>
            </a:pPr>
            <a:r>
              <a:rPr lang="en-US" sz="2400" dirty="0">
                <a:solidFill>
                  <a:srgbClr val="CD28A3"/>
                </a:solidFill>
                <a:latin typeface="Helvetica Neue Light" panose="02000403000000020004" pitchFamily="2" charset="0"/>
                <a:ea typeface="Helvetica Neue Light" panose="02000403000000020004" pitchFamily="2" charset="0"/>
              </a:rPr>
              <a:t>Block out </a:t>
            </a:r>
            <a:r>
              <a:rPr lang="en-US" sz="2400" dirty="0">
                <a:latin typeface="Helvetica Neue Light" panose="02000403000000020004" pitchFamily="2" charset="0"/>
                <a:ea typeface="Helvetica Neue Light" panose="02000403000000020004" pitchFamily="2" charset="0"/>
              </a:rPr>
              <a:t>variation that is not of interest by randomly assigning to levels of factors within a block</a:t>
            </a:r>
          </a:p>
        </p:txBody>
      </p:sp>
    </p:spTree>
    <p:extLst>
      <p:ext uri="{BB962C8B-B14F-4D97-AF65-F5344CB8AC3E}">
        <p14:creationId xmlns:p14="http://schemas.microsoft.com/office/powerpoint/2010/main" val="30504007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scatter chart&#10;&#10;Description automatically generated">
            <a:extLst>
              <a:ext uri="{FF2B5EF4-FFF2-40B4-BE49-F238E27FC236}">
                <a16:creationId xmlns:a16="http://schemas.microsoft.com/office/drawing/2014/main" id="{343A4340-ED5C-434B-9B90-1C4EFDCB4505}"/>
              </a:ext>
            </a:extLst>
          </p:cNvPr>
          <p:cNvPicPr>
            <a:picLocks noChangeAspect="1"/>
          </p:cNvPicPr>
          <p:nvPr/>
        </p:nvPicPr>
        <p:blipFill rotWithShape="1">
          <a:blip r:embed="rId2"/>
          <a:srcRect t="6038" b="15154"/>
          <a:stretch/>
        </p:blipFill>
        <p:spPr>
          <a:xfrm>
            <a:off x="1372563" y="1411404"/>
            <a:ext cx="4267200" cy="4864165"/>
          </a:xfrm>
          <a:prstGeom prst="rect">
            <a:avLst/>
          </a:prstGeom>
        </p:spPr>
      </p:pic>
      <p:sp>
        <p:nvSpPr>
          <p:cNvPr id="4" name="Rectangle 3">
            <a:extLst>
              <a:ext uri="{FF2B5EF4-FFF2-40B4-BE49-F238E27FC236}">
                <a16:creationId xmlns:a16="http://schemas.microsoft.com/office/drawing/2014/main" id="{669D5679-BD01-DB4A-8C0D-EEB6487DB7CA}"/>
              </a:ext>
            </a:extLst>
          </p:cNvPr>
          <p:cNvSpPr/>
          <p:nvPr/>
        </p:nvSpPr>
        <p:spPr>
          <a:xfrm>
            <a:off x="237217" y="149441"/>
            <a:ext cx="11717716" cy="707886"/>
          </a:xfrm>
          <a:prstGeom prst="rect">
            <a:avLst/>
          </a:prstGeom>
        </p:spPr>
        <p:txBody>
          <a:bodyPr wrap="square">
            <a:spAutoFit/>
          </a:bodyPr>
          <a:lstStyle/>
          <a:p>
            <a:r>
              <a:rPr lang="en-US" sz="4000" dirty="0">
                <a:solidFill>
                  <a:srgbClr val="14A1D4"/>
                </a:solidFill>
                <a:latin typeface="Poppins" pitchFamily="2" charset="77"/>
                <a:ea typeface="Helvetica Neue Light" panose="02000403000000020004" pitchFamily="2" charset="0"/>
                <a:cs typeface="Poppins" pitchFamily="2" charset="77"/>
              </a:rPr>
              <a:t>Randomized block design I </a:t>
            </a:r>
            <a:endParaRPr lang="en-US" sz="4000" dirty="0">
              <a:solidFill>
                <a:srgbClr val="14A1D4"/>
              </a:solidFill>
              <a:latin typeface="Poppins" pitchFamily="2" charset="77"/>
              <a:cs typeface="Poppins" pitchFamily="2" charset="77"/>
            </a:endParaRPr>
          </a:p>
        </p:txBody>
      </p:sp>
      <p:sp>
        <p:nvSpPr>
          <p:cNvPr id="5" name="Rectangle 4">
            <a:extLst>
              <a:ext uri="{FF2B5EF4-FFF2-40B4-BE49-F238E27FC236}">
                <a16:creationId xmlns:a16="http://schemas.microsoft.com/office/drawing/2014/main" id="{F37CE813-72DB-1949-96BF-3E107C76EEDA}"/>
              </a:ext>
            </a:extLst>
          </p:cNvPr>
          <p:cNvSpPr/>
          <p:nvPr/>
        </p:nvSpPr>
        <p:spPr>
          <a:xfrm>
            <a:off x="5639763" y="6137413"/>
            <a:ext cx="5618846" cy="523220"/>
          </a:xfrm>
          <a:prstGeom prst="rect">
            <a:avLst/>
          </a:prstGeom>
        </p:spPr>
        <p:txBody>
          <a:bodyPr wrap="none">
            <a:spAutoFit/>
          </a:bodyPr>
          <a:lstStyle/>
          <a:p>
            <a:r>
              <a:rPr lang="en-US" sz="1400" dirty="0">
                <a:latin typeface="Poppins" pitchFamily="2" charset="77"/>
                <a:cs typeface="Poppins" pitchFamily="2" charset="77"/>
              </a:rPr>
              <a:t>https://quantifyinghealth.com/randomized-block-design/</a:t>
            </a:r>
          </a:p>
          <a:p>
            <a:r>
              <a:rPr lang="en-US" sz="1400" dirty="0">
                <a:latin typeface="Poppins" pitchFamily="2" charset="77"/>
                <a:cs typeface="Poppins" pitchFamily="2" charset="77"/>
              </a:rPr>
              <a:t>https://</a:t>
            </a:r>
            <a:r>
              <a:rPr lang="en-US" sz="1400" dirty="0" err="1">
                <a:latin typeface="Poppins" pitchFamily="2" charset="77"/>
                <a:cs typeface="Poppins" pitchFamily="2" charset="77"/>
              </a:rPr>
              <a:t>stattrek.com</a:t>
            </a:r>
            <a:r>
              <a:rPr lang="en-US" sz="1400" dirty="0">
                <a:latin typeface="Poppins" pitchFamily="2" charset="77"/>
                <a:cs typeface="Poppins" pitchFamily="2" charset="77"/>
              </a:rPr>
              <a:t>/experiments/experimental-</a:t>
            </a:r>
            <a:r>
              <a:rPr lang="en-US" sz="1400" dirty="0" err="1">
                <a:latin typeface="Poppins" pitchFamily="2" charset="77"/>
                <a:cs typeface="Poppins" pitchFamily="2" charset="77"/>
              </a:rPr>
              <a:t>design.aspx</a:t>
            </a:r>
            <a:endParaRPr lang="en-US" sz="1400" dirty="0">
              <a:latin typeface="Poppins" pitchFamily="2" charset="77"/>
              <a:cs typeface="Poppins" pitchFamily="2" charset="77"/>
            </a:endParaRPr>
          </a:p>
        </p:txBody>
      </p:sp>
      <p:pic>
        <p:nvPicPr>
          <p:cNvPr id="6" name="Picture 5" descr="Table&#10;&#10;Description automatically generated with medium confidence">
            <a:extLst>
              <a:ext uri="{FF2B5EF4-FFF2-40B4-BE49-F238E27FC236}">
                <a16:creationId xmlns:a16="http://schemas.microsoft.com/office/drawing/2014/main" id="{D369C341-ACA4-D448-8866-BC88B2AF0F7B}"/>
              </a:ext>
            </a:extLst>
          </p:cNvPr>
          <p:cNvPicPr>
            <a:picLocks noChangeAspect="1"/>
          </p:cNvPicPr>
          <p:nvPr/>
        </p:nvPicPr>
        <p:blipFill>
          <a:blip r:embed="rId3"/>
          <a:stretch>
            <a:fillRect/>
          </a:stretch>
        </p:blipFill>
        <p:spPr>
          <a:xfrm>
            <a:off x="6676448" y="3734626"/>
            <a:ext cx="4241800" cy="2197100"/>
          </a:xfrm>
          <a:prstGeom prst="rect">
            <a:avLst/>
          </a:prstGeom>
        </p:spPr>
      </p:pic>
      <p:pic>
        <p:nvPicPr>
          <p:cNvPr id="8" name="Picture 7" descr="Timeline&#10;&#10;Description automatically generated with medium confidence">
            <a:extLst>
              <a:ext uri="{FF2B5EF4-FFF2-40B4-BE49-F238E27FC236}">
                <a16:creationId xmlns:a16="http://schemas.microsoft.com/office/drawing/2014/main" id="{45D31339-1516-B34C-83D6-2938BA27D69C}"/>
              </a:ext>
            </a:extLst>
          </p:cNvPr>
          <p:cNvPicPr>
            <a:picLocks noChangeAspect="1"/>
          </p:cNvPicPr>
          <p:nvPr/>
        </p:nvPicPr>
        <p:blipFill>
          <a:blip r:embed="rId4"/>
          <a:stretch>
            <a:fillRect/>
          </a:stretch>
        </p:blipFill>
        <p:spPr>
          <a:xfrm>
            <a:off x="6831751" y="1449453"/>
            <a:ext cx="4178300" cy="1701800"/>
          </a:xfrm>
          <a:prstGeom prst="rect">
            <a:avLst/>
          </a:prstGeom>
        </p:spPr>
      </p:pic>
    </p:spTree>
    <p:extLst>
      <p:ext uri="{BB962C8B-B14F-4D97-AF65-F5344CB8AC3E}">
        <p14:creationId xmlns:p14="http://schemas.microsoft.com/office/powerpoint/2010/main" val="4059876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iagram&#10;&#10;Description automatically generated with low confidence">
            <a:extLst>
              <a:ext uri="{FF2B5EF4-FFF2-40B4-BE49-F238E27FC236}">
                <a16:creationId xmlns:a16="http://schemas.microsoft.com/office/drawing/2014/main" id="{DB19489D-DD5F-C846-8976-A057040CB434}"/>
              </a:ext>
            </a:extLst>
          </p:cNvPr>
          <p:cNvPicPr>
            <a:picLocks noChangeAspect="1"/>
          </p:cNvPicPr>
          <p:nvPr/>
        </p:nvPicPr>
        <p:blipFill>
          <a:blip r:embed="rId2"/>
          <a:stretch>
            <a:fillRect/>
          </a:stretch>
        </p:blipFill>
        <p:spPr>
          <a:xfrm>
            <a:off x="-460474" y="1356847"/>
            <a:ext cx="6079877" cy="6166172"/>
          </a:xfrm>
          <a:prstGeom prst="rect">
            <a:avLst/>
          </a:prstGeom>
        </p:spPr>
      </p:pic>
      <p:sp>
        <p:nvSpPr>
          <p:cNvPr id="7" name="Rectangle 6">
            <a:extLst>
              <a:ext uri="{FF2B5EF4-FFF2-40B4-BE49-F238E27FC236}">
                <a16:creationId xmlns:a16="http://schemas.microsoft.com/office/drawing/2014/main" id="{456DF98B-5847-CE4C-A0F5-0342D432898D}"/>
              </a:ext>
            </a:extLst>
          </p:cNvPr>
          <p:cNvSpPr/>
          <p:nvPr/>
        </p:nvSpPr>
        <p:spPr>
          <a:xfrm>
            <a:off x="294290" y="280906"/>
            <a:ext cx="11303094" cy="923330"/>
          </a:xfrm>
          <a:prstGeom prst="rect">
            <a:avLst/>
          </a:prstGeom>
        </p:spPr>
        <p:txBody>
          <a:bodyPr wrap="none">
            <a:spAutoFit/>
          </a:bodyPr>
          <a:lstStyle/>
          <a:p>
            <a:r>
              <a:rPr lang="en-US" sz="5400" dirty="0">
                <a:solidFill>
                  <a:schemeClr val="bg1"/>
                </a:solidFill>
                <a:latin typeface=""/>
              </a:rPr>
              <a:t>When we perform and experiment…</a:t>
            </a:r>
          </a:p>
        </p:txBody>
      </p:sp>
      <p:sp>
        <p:nvSpPr>
          <p:cNvPr id="8" name="TextBox 7">
            <a:extLst>
              <a:ext uri="{FF2B5EF4-FFF2-40B4-BE49-F238E27FC236}">
                <a16:creationId xmlns:a16="http://schemas.microsoft.com/office/drawing/2014/main" id="{A8D7FB47-C1B4-C342-B4FD-62BAA13D3918}"/>
              </a:ext>
            </a:extLst>
          </p:cNvPr>
          <p:cNvSpPr txBox="1"/>
          <p:nvPr/>
        </p:nvSpPr>
        <p:spPr>
          <a:xfrm>
            <a:off x="4244439" y="4187952"/>
            <a:ext cx="7813357" cy="1573508"/>
          </a:xfrm>
          <a:prstGeom prst="rect">
            <a:avLst/>
          </a:prstGeom>
          <a:noFill/>
        </p:spPr>
        <p:txBody>
          <a:bodyPr wrap="none" rtlCol="0">
            <a:spAutoFit/>
          </a:bodyPr>
          <a:lstStyle/>
          <a:p>
            <a:pPr marL="285750" indent="-285750">
              <a:lnSpc>
                <a:spcPct val="150000"/>
              </a:lnSpc>
              <a:buFont typeface="Courier New" panose="02070309020205020404" pitchFamily="49" charset="0"/>
              <a:buChar char="o"/>
            </a:pPr>
            <a:r>
              <a:rPr lang="en-US" sz="2200" u="sng" dirty="0">
                <a:latin typeface="Poppins" pitchFamily="2" charset="77"/>
                <a:cs typeface="Poppins" pitchFamily="2" charset="77"/>
              </a:rPr>
              <a:t>Empirical</a:t>
            </a:r>
            <a:r>
              <a:rPr lang="en-US" sz="2200" dirty="0">
                <a:latin typeface="Poppins" pitchFamily="2" charset="77"/>
                <a:cs typeface="Poppins" pitchFamily="2" charset="77"/>
              </a:rPr>
              <a:t> data are noisy</a:t>
            </a:r>
          </a:p>
          <a:p>
            <a:pPr marL="285750" indent="-285750">
              <a:lnSpc>
                <a:spcPct val="150000"/>
              </a:lnSpc>
              <a:buFont typeface="Courier New" panose="02070309020205020404" pitchFamily="49" charset="0"/>
              <a:buChar char="o"/>
            </a:pPr>
            <a:r>
              <a:rPr lang="en-US" sz="2200" u="sng" dirty="0">
                <a:latin typeface="Poppins" pitchFamily="2" charset="77"/>
                <a:cs typeface="Poppins" pitchFamily="2" charset="77"/>
              </a:rPr>
              <a:t>Resources</a:t>
            </a:r>
            <a:r>
              <a:rPr lang="en-US" sz="2200" dirty="0">
                <a:latin typeface="Poppins" pitchFamily="2" charset="77"/>
                <a:cs typeface="Poppins" pitchFamily="2" charset="77"/>
              </a:rPr>
              <a:t> are </a:t>
            </a:r>
            <a:r>
              <a:rPr lang="en-US" sz="2200" u="sng" dirty="0">
                <a:latin typeface="Poppins" pitchFamily="2" charset="77"/>
                <a:cs typeface="Poppins" pitchFamily="2" charset="77"/>
              </a:rPr>
              <a:t>limited</a:t>
            </a:r>
          </a:p>
          <a:p>
            <a:pPr marL="285750" indent="-285750">
              <a:lnSpc>
                <a:spcPct val="150000"/>
              </a:lnSpc>
              <a:buFont typeface="Courier New" panose="02070309020205020404" pitchFamily="49" charset="0"/>
              <a:buChar char="o"/>
            </a:pPr>
            <a:r>
              <a:rPr lang="en-US" sz="2200" u="sng" dirty="0">
                <a:latin typeface="Poppins" pitchFamily="2" charset="77"/>
                <a:cs typeface="Poppins" pitchFamily="2" charset="77"/>
              </a:rPr>
              <a:t>Generalize our scientific claims as much as possible</a:t>
            </a:r>
          </a:p>
        </p:txBody>
      </p:sp>
    </p:spTree>
    <p:extLst>
      <p:ext uri="{BB962C8B-B14F-4D97-AF65-F5344CB8AC3E}">
        <p14:creationId xmlns:p14="http://schemas.microsoft.com/office/powerpoint/2010/main" val="65670067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69D5679-BD01-DB4A-8C0D-EEB6487DB7CA}"/>
              </a:ext>
            </a:extLst>
          </p:cNvPr>
          <p:cNvSpPr/>
          <p:nvPr/>
        </p:nvSpPr>
        <p:spPr>
          <a:xfrm>
            <a:off x="237217" y="149441"/>
            <a:ext cx="11717716" cy="707886"/>
          </a:xfrm>
          <a:prstGeom prst="rect">
            <a:avLst/>
          </a:prstGeom>
        </p:spPr>
        <p:txBody>
          <a:bodyPr wrap="square">
            <a:spAutoFit/>
          </a:bodyPr>
          <a:lstStyle/>
          <a:p>
            <a:r>
              <a:rPr lang="en-US" sz="4000" dirty="0">
                <a:solidFill>
                  <a:srgbClr val="14A1D4"/>
                </a:solidFill>
                <a:latin typeface="Poppins" pitchFamily="2" charset="77"/>
                <a:ea typeface="Helvetica Neue Light" panose="02000403000000020004" pitchFamily="2" charset="0"/>
                <a:cs typeface="Poppins" pitchFamily="2" charset="77"/>
              </a:rPr>
              <a:t>Randomized block design II </a:t>
            </a:r>
            <a:endParaRPr lang="en-US" sz="4000" dirty="0">
              <a:solidFill>
                <a:srgbClr val="14A1D4"/>
              </a:solidFill>
              <a:latin typeface="Poppins" pitchFamily="2" charset="77"/>
              <a:cs typeface="Poppins" pitchFamily="2" charset="77"/>
            </a:endParaRPr>
          </a:p>
        </p:txBody>
      </p:sp>
      <p:pic>
        <p:nvPicPr>
          <p:cNvPr id="7" name="Picture 6">
            <a:extLst>
              <a:ext uri="{FF2B5EF4-FFF2-40B4-BE49-F238E27FC236}">
                <a16:creationId xmlns:a16="http://schemas.microsoft.com/office/drawing/2014/main" id="{955F94AA-3E21-C13B-E1EB-807376865FB3}"/>
              </a:ext>
            </a:extLst>
          </p:cNvPr>
          <p:cNvPicPr>
            <a:picLocks noChangeAspect="1"/>
          </p:cNvPicPr>
          <p:nvPr/>
        </p:nvPicPr>
        <p:blipFill>
          <a:blip r:embed="rId2"/>
          <a:stretch>
            <a:fillRect/>
          </a:stretch>
        </p:blipFill>
        <p:spPr>
          <a:xfrm>
            <a:off x="846667" y="857327"/>
            <a:ext cx="3301755" cy="5778071"/>
          </a:xfrm>
          <a:prstGeom prst="rect">
            <a:avLst/>
          </a:prstGeom>
        </p:spPr>
      </p:pic>
    </p:spTree>
    <p:extLst>
      <p:ext uri="{BB962C8B-B14F-4D97-AF65-F5344CB8AC3E}">
        <p14:creationId xmlns:p14="http://schemas.microsoft.com/office/powerpoint/2010/main" val="204019986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69D5679-BD01-DB4A-8C0D-EEB6487DB7CA}"/>
              </a:ext>
            </a:extLst>
          </p:cNvPr>
          <p:cNvSpPr/>
          <p:nvPr/>
        </p:nvSpPr>
        <p:spPr>
          <a:xfrm>
            <a:off x="237217" y="149441"/>
            <a:ext cx="11717716" cy="707886"/>
          </a:xfrm>
          <a:prstGeom prst="rect">
            <a:avLst/>
          </a:prstGeom>
        </p:spPr>
        <p:txBody>
          <a:bodyPr wrap="square">
            <a:spAutoFit/>
          </a:bodyPr>
          <a:lstStyle/>
          <a:p>
            <a:r>
              <a:rPr lang="en-US" sz="4000" dirty="0">
                <a:solidFill>
                  <a:srgbClr val="14A1D4"/>
                </a:solidFill>
                <a:latin typeface="Poppins" pitchFamily="2" charset="77"/>
                <a:ea typeface="Helvetica Neue Light" panose="02000403000000020004" pitchFamily="2" charset="0"/>
                <a:cs typeface="Poppins" pitchFamily="2" charset="77"/>
              </a:rPr>
              <a:t>Randomized block design III: equal/unequal  </a:t>
            </a:r>
            <a:endParaRPr lang="en-US" sz="4000" dirty="0">
              <a:solidFill>
                <a:srgbClr val="14A1D4"/>
              </a:solidFill>
              <a:latin typeface="Poppins" pitchFamily="2" charset="77"/>
              <a:cs typeface="Poppins" pitchFamily="2" charset="77"/>
            </a:endParaRPr>
          </a:p>
        </p:txBody>
      </p:sp>
      <p:pic>
        <p:nvPicPr>
          <p:cNvPr id="3" name="Picture 2">
            <a:extLst>
              <a:ext uri="{FF2B5EF4-FFF2-40B4-BE49-F238E27FC236}">
                <a16:creationId xmlns:a16="http://schemas.microsoft.com/office/drawing/2014/main" id="{7DBAF200-F164-49DE-9CF9-40C9DD2CB302}"/>
              </a:ext>
            </a:extLst>
          </p:cNvPr>
          <p:cNvPicPr>
            <a:picLocks noChangeAspect="1"/>
          </p:cNvPicPr>
          <p:nvPr/>
        </p:nvPicPr>
        <p:blipFill rotWithShape="1">
          <a:blip r:embed="rId2"/>
          <a:srcRect b="46308"/>
          <a:stretch/>
        </p:blipFill>
        <p:spPr>
          <a:xfrm>
            <a:off x="0" y="1617979"/>
            <a:ext cx="9243688" cy="1968290"/>
          </a:xfrm>
          <a:prstGeom prst="rect">
            <a:avLst/>
          </a:prstGeom>
        </p:spPr>
      </p:pic>
      <p:sp>
        <p:nvSpPr>
          <p:cNvPr id="5" name="TextBox 4">
            <a:extLst>
              <a:ext uri="{FF2B5EF4-FFF2-40B4-BE49-F238E27FC236}">
                <a16:creationId xmlns:a16="http://schemas.microsoft.com/office/drawing/2014/main" id="{3200117A-7D17-3820-9F7B-4C1B33AA3EC7}"/>
              </a:ext>
            </a:extLst>
          </p:cNvPr>
          <p:cNvSpPr txBox="1"/>
          <p:nvPr/>
        </p:nvSpPr>
        <p:spPr>
          <a:xfrm>
            <a:off x="237217" y="1303660"/>
            <a:ext cx="3029868" cy="584775"/>
          </a:xfrm>
          <a:prstGeom prst="rect">
            <a:avLst/>
          </a:prstGeom>
          <a:noFill/>
        </p:spPr>
        <p:txBody>
          <a:bodyPr wrap="non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Black: </a:t>
            </a:r>
            <a:r>
              <a:rPr lang="en-US" sz="16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subjects 1–16 Placebo</a:t>
            </a:r>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r>
              <a:rPr lang="en-US" sz="1600" dirty="0">
                <a:latin typeface="Helvetica Neue" panose="02000503000000020004" pitchFamily="2" charset="0"/>
                <a:ea typeface="Helvetica Neue" panose="02000503000000020004" pitchFamily="2" charset="0"/>
                <a:cs typeface="Helvetica Neue" panose="02000503000000020004" pitchFamily="2" charset="0"/>
              </a:rPr>
              <a:t>Red: </a:t>
            </a:r>
            <a:r>
              <a:rPr lang="en-US" sz="16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subjects 17–24 Treatment</a:t>
            </a:r>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6" name="Picture 5">
            <a:extLst>
              <a:ext uri="{FF2B5EF4-FFF2-40B4-BE49-F238E27FC236}">
                <a16:creationId xmlns:a16="http://schemas.microsoft.com/office/drawing/2014/main" id="{2C683120-B4E3-BC09-0B5B-BE1E039B9A60}"/>
              </a:ext>
            </a:extLst>
          </p:cNvPr>
          <p:cNvPicPr>
            <a:picLocks noChangeAspect="1"/>
          </p:cNvPicPr>
          <p:nvPr/>
        </p:nvPicPr>
        <p:blipFill rotWithShape="1">
          <a:blip r:embed="rId2"/>
          <a:srcRect t="53692"/>
          <a:stretch/>
        </p:blipFill>
        <p:spPr>
          <a:xfrm>
            <a:off x="0" y="4588303"/>
            <a:ext cx="9243688" cy="1697613"/>
          </a:xfrm>
          <a:prstGeom prst="rect">
            <a:avLst/>
          </a:prstGeom>
        </p:spPr>
      </p:pic>
      <p:sp>
        <p:nvSpPr>
          <p:cNvPr id="8" name="TextBox 7">
            <a:extLst>
              <a:ext uri="{FF2B5EF4-FFF2-40B4-BE49-F238E27FC236}">
                <a16:creationId xmlns:a16="http://schemas.microsoft.com/office/drawing/2014/main" id="{41161A5A-5D7C-FEDF-C628-5B51B27DB864}"/>
              </a:ext>
            </a:extLst>
          </p:cNvPr>
          <p:cNvSpPr txBox="1"/>
          <p:nvPr/>
        </p:nvSpPr>
        <p:spPr>
          <a:xfrm>
            <a:off x="237217" y="4010673"/>
            <a:ext cx="3029868" cy="584775"/>
          </a:xfrm>
          <a:prstGeom prst="rect">
            <a:avLst/>
          </a:prstGeom>
          <a:noFill/>
        </p:spPr>
        <p:txBody>
          <a:bodyPr wrap="non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Black: </a:t>
            </a:r>
            <a:r>
              <a:rPr lang="en-US" sz="16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subjects 1–10 Placebo</a:t>
            </a:r>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r>
              <a:rPr lang="en-US" sz="1600" dirty="0">
                <a:latin typeface="Helvetica Neue" panose="02000503000000020004" pitchFamily="2" charset="0"/>
                <a:ea typeface="Helvetica Neue" panose="02000503000000020004" pitchFamily="2" charset="0"/>
                <a:cs typeface="Helvetica Neue" panose="02000503000000020004" pitchFamily="2" charset="0"/>
              </a:rPr>
              <a:t>Red: </a:t>
            </a:r>
            <a:r>
              <a:rPr lang="en-US" sz="1600"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subjects 11–19 Treatment</a:t>
            </a:r>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 name="TextBox 9">
            <a:extLst>
              <a:ext uri="{FF2B5EF4-FFF2-40B4-BE49-F238E27FC236}">
                <a16:creationId xmlns:a16="http://schemas.microsoft.com/office/drawing/2014/main" id="{CEA4147C-2CF6-F9F1-81AE-046A68D61A69}"/>
              </a:ext>
            </a:extLst>
          </p:cNvPr>
          <p:cNvSpPr txBox="1"/>
          <p:nvPr/>
        </p:nvSpPr>
        <p:spPr>
          <a:xfrm>
            <a:off x="6424247" y="6355262"/>
            <a:ext cx="6096000" cy="369332"/>
          </a:xfrm>
          <a:prstGeom prst="rect">
            <a:avLst/>
          </a:prstGeom>
          <a:noFill/>
        </p:spPr>
        <p:txBody>
          <a:bodyPr wrap="square">
            <a:spAutoFit/>
          </a:bodyPr>
          <a:lstStyle/>
          <a:p>
            <a:r>
              <a:rPr lang="en-US" dirty="0"/>
              <a:t>https://</a:t>
            </a:r>
            <a:r>
              <a:rPr lang="en-US" dirty="0" err="1"/>
              <a:t>pubs.acs.org</a:t>
            </a:r>
            <a:r>
              <a:rPr lang="en-US" dirty="0"/>
              <a:t>/</a:t>
            </a:r>
            <a:r>
              <a:rPr lang="en-US" dirty="0" err="1"/>
              <a:t>doi</a:t>
            </a:r>
            <a:r>
              <a:rPr lang="en-US" dirty="0"/>
              <a:t>/10.1021/acs.jproteome.0c00536</a:t>
            </a:r>
          </a:p>
        </p:txBody>
      </p:sp>
    </p:spTree>
    <p:extLst>
      <p:ext uri="{BB962C8B-B14F-4D97-AF65-F5344CB8AC3E}">
        <p14:creationId xmlns:p14="http://schemas.microsoft.com/office/powerpoint/2010/main" val="41697575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43EB4BD-3F78-8F13-4D3A-F9763D0416D8}"/>
              </a:ext>
            </a:extLst>
          </p:cNvPr>
          <p:cNvSpPr/>
          <p:nvPr/>
        </p:nvSpPr>
        <p:spPr>
          <a:xfrm>
            <a:off x="237142" y="2647712"/>
            <a:ext cx="11717716" cy="1323439"/>
          </a:xfrm>
          <a:prstGeom prst="rect">
            <a:avLst/>
          </a:prstGeom>
        </p:spPr>
        <p:txBody>
          <a:bodyPr wrap="square">
            <a:spAutoFit/>
          </a:bodyPr>
          <a:lstStyle/>
          <a:p>
            <a:r>
              <a:rPr lang="en-US" sz="4000" b="0" i="0" dirty="0">
                <a:solidFill>
                  <a:srgbClr val="14A1D4"/>
                </a:solidFill>
                <a:effectLst/>
                <a:latin typeface="Helvetica Neue" panose="02000503000000020004" pitchFamily="2" charset="0"/>
              </a:rPr>
              <a:t>“Block what you can control; randomize what you cannot control</a:t>
            </a:r>
            <a:r>
              <a:rPr lang="en-US" sz="4000" dirty="0">
                <a:solidFill>
                  <a:srgbClr val="14A1D4"/>
                </a:solidFill>
                <a:latin typeface="Helvetica Neue" panose="02000503000000020004" pitchFamily="2" charset="0"/>
              </a:rPr>
              <a:t>”</a:t>
            </a:r>
            <a:endParaRPr lang="en-US" sz="4000" dirty="0">
              <a:solidFill>
                <a:srgbClr val="14A1D4"/>
              </a:solidFill>
              <a:latin typeface="Poppins" pitchFamily="2" charset="77"/>
              <a:cs typeface="Poppins" pitchFamily="2" charset="77"/>
            </a:endParaRPr>
          </a:p>
        </p:txBody>
      </p:sp>
    </p:spTree>
    <p:extLst>
      <p:ext uri="{BB962C8B-B14F-4D97-AF65-F5344CB8AC3E}">
        <p14:creationId xmlns:p14="http://schemas.microsoft.com/office/powerpoint/2010/main" val="8221252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ED5F79-F255-3E4B-8340-DE6408AFFC85}"/>
              </a:ext>
            </a:extLst>
          </p:cNvPr>
          <p:cNvSpPr/>
          <p:nvPr/>
        </p:nvSpPr>
        <p:spPr>
          <a:xfrm>
            <a:off x="10628127" y="7913528"/>
            <a:ext cx="11717716" cy="769441"/>
          </a:xfrm>
          <a:prstGeom prst="rect">
            <a:avLst/>
          </a:prstGeom>
        </p:spPr>
        <p:txBody>
          <a:bodyPr wrap="square">
            <a:spAutoFit/>
          </a:bodyPr>
          <a:lstStyle/>
          <a:p>
            <a:r>
              <a:rPr lang="en-US" sz="4400" dirty="0">
                <a:solidFill>
                  <a:srgbClr val="14A1D4"/>
                </a:solidFill>
                <a:latin typeface="Poppins" pitchFamily="2" charset="77"/>
                <a:ea typeface="Helvetica Neue Light" panose="02000403000000020004" pitchFamily="2" charset="0"/>
                <a:cs typeface="Poppins" pitchFamily="2" charset="77"/>
              </a:rPr>
              <a:t>Randomization </a:t>
            </a:r>
            <a:endParaRPr lang="en-US" sz="4400" dirty="0">
              <a:solidFill>
                <a:srgbClr val="14A1D4"/>
              </a:solidFill>
              <a:latin typeface="Poppins" pitchFamily="2" charset="77"/>
              <a:cs typeface="Poppins" pitchFamily="2" charset="77"/>
            </a:endParaRPr>
          </a:p>
        </p:txBody>
      </p:sp>
      <p:pic>
        <p:nvPicPr>
          <p:cNvPr id="4" name="Picture 3" descr="Chart, bar chart&#10;&#10;Description automatically generated">
            <a:extLst>
              <a:ext uri="{FF2B5EF4-FFF2-40B4-BE49-F238E27FC236}">
                <a16:creationId xmlns:a16="http://schemas.microsoft.com/office/drawing/2014/main" id="{27963FDC-E342-3645-B7EC-5D8EAC3A76A9}"/>
              </a:ext>
            </a:extLst>
          </p:cNvPr>
          <p:cNvPicPr>
            <a:picLocks noChangeAspect="1"/>
          </p:cNvPicPr>
          <p:nvPr/>
        </p:nvPicPr>
        <p:blipFill>
          <a:blip r:embed="rId3"/>
          <a:stretch>
            <a:fillRect/>
          </a:stretch>
        </p:blipFill>
        <p:spPr>
          <a:xfrm>
            <a:off x="1835150" y="889000"/>
            <a:ext cx="8521700" cy="5080000"/>
          </a:xfrm>
          <a:prstGeom prst="rect">
            <a:avLst/>
          </a:prstGeom>
        </p:spPr>
      </p:pic>
      <p:sp>
        <p:nvSpPr>
          <p:cNvPr id="6" name="Rectangle 5">
            <a:extLst>
              <a:ext uri="{FF2B5EF4-FFF2-40B4-BE49-F238E27FC236}">
                <a16:creationId xmlns:a16="http://schemas.microsoft.com/office/drawing/2014/main" id="{19320E41-CDEB-0149-83EB-3A31745AB405}"/>
              </a:ext>
            </a:extLst>
          </p:cNvPr>
          <p:cNvSpPr/>
          <p:nvPr/>
        </p:nvSpPr>
        <p:spPr>
          <a:xfrm>
            <a:off x="6969257" y="6435208"/>
            <a:ext cx="4618572" cy="307777"/>
          </a:xfrm>
          <a:prstGeom prst="rect">
            <a:avLst/>
          </a:prstGeom>
        </p:spPr>
        <p:txBody>
          <a:bodyPr wrap="none">
            <a:spAutoFit/>
          </a:bodyPr>
          <a:lstStyle/>
          <a:p>
            <a:r>
              <a:rPr lang="en-US" sz="1400" dirty="0">
                <a:latin typeface="Poppins" pitchFamily="2" charset="77"/>
                <a:cs typeface="Poppins" pitchFamily="2" charset="77"/>
              </a:rPr>
              <a:t>Solveig </a:t>
            </a:r>
            <a:r>
              <a:rPr lang="en-US" sz="1400" dirty="0" err="1">
                <a:latin typeface="Poppins" pitchFamily="2" charset="77"/>
                <a:cs typeface="Poppins" pitchFamily="2" charset="77"/>
              </a:rPr>
              <a:t>Mjelstad</a:t>
            </a:r>
            <a:r>
              <a:rPr lang="en-US" sz="1400" dirty="0">
                <a:latin typeface="Poppins" pitchFamily="2" charset="77"/>
                <a:cs typeface="Poppins" pitchFamily="2" charset="77"/>
              </a:rPr>
              <a:t> </a:t>
            </a:r>
            <a:r>
              <a:rPr lang="en-US" sz="1400" dirty="0" err="1">
                <a:latin typeface="Poppins" pitchFamily="2" charset="77"/>
                <a:cs typeface="Poppins" pitchFamily="2" charset="77"/>
              </a:rPr>
              <a:t>Olafsrud</a:t>
            </a:r>
            <a:r>
              <a:rPr lang="en-US" sz="1400" dirty="0">
                <a:latin typeface="Poppins" pitchFamily="2" charset="77"/>
                <a:cs typeface="Poppins" pitchFamily="2" charset="77"/>
              </a:rPr>
              <a:t>, Oslo University Hospital</a:t>
            </a:r>
          </a:p>
        </p:txBody>
      </p:sp>
      <p:sp>
        <p:nvSpPr>
          <p:cNvPr id="5" name="Rectangle 4">
            <a:extLst>
              <a:ext uri="{FF2B5EF4-FFF2-40B4-BE49-F238E27FC236}">
                <a16:creationId xmlns:a16="http://schemas.microsoft.com/office/drawing/2014/main" id="{508CB0DD-6114-084C-B196-BA6626CEAA02}"/>
              </a:ext>
            </a:extLst>
          </p:cNvPr>
          <p:cNvSpPr/>
          <p:nvPr/>
        </p:nvSpPr>
        <p:spPr>
          <a:xfrm>
            <a:off x="237217" y="149441"/>
            <a:ext cx="9692077" cy="769441"/>
          </a:xfrm>
          <a:prstGeom prst="rect">
            <a:avLst/>
          </a:prstGeom>
        </p:spPr>
        <p:txBody>
          <a:bodyPr wrap="none">
            <a:spAutoFit/>
          </a:bodyPr>
          <a:lstStyle/>
          <a:p>
            <a:r>
              <a:rPr lang="en" sz="4400" dirty="0">
                <a:solidFill>
                  <a:srgbClr val="14A1D4"/>
                </a:solidFill>
                <a:latin typeface="Poppins" pitchFamily="2" charset="77"/>
                <a:ea typeface="Helvetica Neue Light" panose="02000403000000020004" pitchFamily="2" charset="0"/>
                <a:cs typeface="Poppins" pitchFamily="2" charset="77"/>
              </a:rPr>
              <a:t>Good vs Bad experimental design</a:t>
            </a:r>
            <a:endParaRPr lang="en-US" sz="4400" dirty="0">
              <a:solidFill>
                <a:srgbClr val="14A1D4"/>
              </a:solidFill>
              <a:latin typeface="Poppins" pitchFamily="2" charset="77"/>
              <a:cs typeface="Poppins" pitchFamily="2" charset="77"/>
            </a:endParaRPr>
          </a:p>
        </p:txBody>
      </p:sp>
      <p:sp>
        <p:nvSpPr>
          <p:cNvPr id="7" name="Rectangle 6">
            <a:extLst>
              <a:ext uri="{FF2B5EF4-FFF2-40B4-BE49-F238E27FC236}">
                <a16:creationId xmlns:a16="http://schemas.microsoft.com/office/drawing/2014/main" id="{B0F7D7AD-A92B-8B44-9468-F4649811096B}"/>
              </a:ext>
            </a:extLst>
          </p:cNvPr>
          <p:cNvSpPr/>
          <p:nvPr/>
        </p:nvSpPr>
        <p:spPr>
          <a:xfrm>
            <a:off x="0" y="5657671"/>
            <a:ext cx="11587829" cy="1015663"/>
          </a:xfrm>
          <a:prstGeom prst="rect">
            <a:avLst/>
          </a:prstGeom>
        </p:spPr>
        <p:txBody>
          <a:bodyPr wrap="square">
            <a:spAutoFit/>
          </a:bodyPr>
          <a:lstStyle/>
          <a:p>
            <a:pPr marL="285750" indent="-285750">
              <a:buFont typeface="Courier New" panose="02070309020205020404" pitchFamily="49" charset="0"/>
              <a:buChar char="o"/>
            </a:pPr>
            <a:r>
              <a:rPr lang="en-US" sz="2000" dirty="0">
                <a:latin typeface="Helvetica Neue Light" panose="02000403000000020004" pitchFamily="2" charset="0"/>
                <a:ea typeface="Helvetica Neue Light" panose="02000403000000020004" pitchFamily="2" charset="0"/>
              </a:rPr>
              <a:t> The default analysis  assumes the data have come from a completely randomized design.</a:t>
            </a:r>
          </a:p>
          <a:p>
            <a:pPr marL="285750" indent="-285750">
              <a:buFont typeface="Courier New" panose="02070309020205020404" pitchFamily="49" charset="0"/>
              <a:buChar char="o"/>
            </a:pPr>
            <a:endParaRPr lang="en-US" sz="2000" dirty="0">
              <a:latin typeface="Helvetica Neue Light" panose="02000403000000020004" pitchFamily="2" charset="0"/>
              <a:ea typeface="Helvetica Neue Light" panose="02000403000000020004" pitchFamily="2" charset="0"/>
            </a:endParaRPr>
          </a:p>
          <a:p>
            <a:pPr marL="285750" indent="-285750">
              <a:buFont typeface="Courier New" panose="02070309020205020404" pitchFamily="49" charset="0"/>
              <a:buChar char="o"/>
            </a:pPr>
            <a:r>
              <a:rPr lang="en-US" sz="2000" dirty="0">
                <a:latin typeface="Helvetica Neue Light" panose="02000403000000020004" pitchFamily="2" charset="0"/>
                <a:ea typeface="Helvetica Neue Light" panose="02000403000000020004" pitchFamily="2" charset="0"/>
              </a:rPr>
              <a:t>In practice, this is often a false assumption.</a:t>
            </a:r>
          </a:p>
        </p:txBody>
      </p:sp>
      <p:sp>
        <p:nvSpPr>
          <p:cNvPr id="8" name="Rectangle 7">
            <a:extLst>
              <a:ext uri="{FF2B5EF4-FFF2-40B4-BE49-F238E27FC236}">
                <a16:creationId xmlns:a16="http://schemas.microsoft.com/office/drawing/2014/main" id="{11E2733E-A1EC-A54E-829B-220FAC0B6E44}"/>
              </a:ext>
            </a:extLst>
          </p:cNvPr>
          <p:cNvSpPr/>
          <p:nvPr/>
        </p:nvSpPr>
        <p:spPr>
          <a:xfrm>
            <a:off x="3483906" y="3244334"/>
            <a:ext cx="184731" cy="646331"/>
          </a:xfrm>
          <a:prstGeom prst="rect">
            <a:avLst/>
          </a:prstGeom>
        </p:spPr>
        <p:txBody>
          <a:bodyPr wrap="none">
            <a:spAutoFit/>
          </a:bodyPr>
          <a:lstStyle/>
          <a:p>
            <a:endParaRPr lang="en-US" dirty="0"/>
          </a:p>
          <a:p>
            <a:endParaRPr lang="en-US" dirty="0"/>
          </a:p>
        </p:txBody>
      </p:sp>
    </p:spTree>
    <p:extLst>
      <p:ext uri="{BB962C8B-B14F-4D97-AF65-F5344CB8AC3E}">
        <p14:creationId xmlns:p14="http://schemas.microsoft.com/office/powerpoint/2010/main" val="119188274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29C51F0-949E-A74B-B38F-A09C1A49755A}"/>
              </a:ext>
            </a:extLst>
          </p:cNvPr>
          <p:cNvSpPr txBox="1">
            <a:spLocks/>
          </p:cNvSpPr>
          <p:nvPr/>
        </p:nvSpPr>
        <p:spPr>
          <a:xfrm>
            <a:off x="593282" y="4558166"/>
            <a:ext cx="7313613"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2800" b="0" dirty="0">
                <a:solidFill>
                  <a:srgbClr val="14A1D4"/>
                </a:solidFill>
                <a:latin typeface="Poppins" pitchFamily="2" charset="77"/>
                <a:cs typeface="Poppins" pitchFamily="2" charset="77"/>
              </a:rPr>
              <a:t>Which is better design? </a:t>
            </a:r>
          </a:p>
        </p:txBody>
      </p:sp>
      <p:graphicFrame>
        <p:nvGraphicFramePr>
          <p:cNvPr id="6" name="Content Placeholder 3">
            <a:extLst>
              <a:ext uri="{FF2B5EF4-FFF2-40B4-BE49-F238E27FC236}">
                <a16:creationId xmlns:a16="http://schemas.microsoft.com/office/drawing/2014/main" id="{DBAF874F-11A5-A24C-BF05-D9F824387B44}"/>
              </a:ext>
            </a:extLst>
          </p:cNvPr>
          <p:cNvGraphicFramePr>
            <a:graphicFrameLocks/>
          </p:cNvGraphicFramePr>
          <p:nvPr>
            <p:extLst>
              <p:ext uri="{D42A27DB-BD31-4B8C-83A1-F6EECF244321}">
                <p14:modId xmlns:p14="http://schemas.microsoft.com/office/powerpoint/2010/main" val="1140324375"/>
              </p:ext>
            </p:extLst>
          </p:nvPr>
        </p:nvGraphicFramePr>
        <p:xfrm>
          <a:off x="1672045" y="685216"/>
          <a:ext cx="8571370" cy="3337560"/>
        </p:xfrm>
        <a:graphic>
          <a:graphicData uri="http://schemas.openxmlformats.org/drawingml/2006/table">
            <a:tbl>
              <a:tblPr firstRow="1" bandRow="1">
                <a:tableStyleId>{5C22544A-7EE6-4342-B048-85BDC9FD1C3A}</a:tableStyleId>
              </a:tblPr>
              <a:tblGrid>
                <a:gridCol w="2727718">
                  <a:extLst>
                    <a:ext uri="{9D8B030D-6E8A-4147-A177-3AD203B41FA5}">
                      <a16:colId xmlns:a16="http://schemas.microsoft.com/office/drawing/2014/main" val="20000"/>
                    </a:ext>
                  </a:extLst>
                </a:gridCol>
                <a:gridCol w="2921826">
                  <a:extLst>
                    <a:ext uri="{9D8B030D-6E8A-4147-A177-3AD203B41FA5}">
                      <a16:colId xmlns:a16="http://schemas.microsoft.com/office/drawing/2014/main" val="20001"/>
                    </a:ext>
                  </a:extLst>
                </a:gridCol>
                <a:gridCol w="2921826">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Design 1 </a:t>
                      </a:r>
                      <a:r>
                        <a:rPr lang="mr-IN" dirty="0"/>
                        <a:t>–</a:t>
                      </a:r>
                      <a:r>
                        <a:rPr lang="en-US" dirty="0"/>
                        <a:t> Sample prep date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Design 2 </a:t>
                      </a:r>
                      <a:r>
                        <a:rPr lang="mr-IN" dirty="0"/>
                        <a:t>–</a:t>
                      </a:r>
                      <a:r>
                        <a:rPr lang="en-US" dirty="0"/>
                        <a:t> Sample prep date</a:t>
                      </a:r>
                    </a:p>
                  </a:txBody>
                  <a:tcPr/>
                </a:tc>
                <a:extLst>
                  <a:ext uri="{0D108BD9-81ED-4DB2-BD59-A6C34878D82A}">
                    <a16:rowId xmlns:a16="http://schemas.microsoft.com/office/drawing/2014/main" val="10000"/>
                  </a:ext>
                </a:extLst>
              </a:tr>
              <a:tr h="370840">
                <a:tc>
                  <a:txBody>
                    <a:bodyPr/>
                    <a:lstStyle/>
                    <a:p>
                      <a:r>
                        <a:rPr lang="en-US" dirty="0"/>
                        <a:t>Sample_1_E9.5</a:t>
                      </a:r>
                    </a:p>
                  </a:txBody>
                  <a:tcPr/>
                </a:tc>
                <a:tc>
                  <a:txBody>
                    <a:bodyPr/>
                    <a:lstStyle/>
                    <a:p>
                      <a:r>
                        <a:rPr lang="en-US" dirty="0"/>
                        <a:t>Jan 9</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Sample_2_E9.5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Sample_3_E9.5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Sample_4_E9.5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Sample_1_E11.5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extLst>
                  <a:ext uri="{0D108BD9-81ED-4DB2-BD59-A6C34878D82A}">
                    <a16:rowId xmlns:a16="http://schemas.microsoft.com/office/drawing/2014/main" val="1000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Sample_2_E11.5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Sample_3_E11.5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extLst>
                  <a:ext uri="{0D108BD9-81ED-4DB2-BD59-A6C34878D82A}">
                    <a16:rowId xmlns:a16="http://schemas.microsoft.com/office/drawing/2014/main" val="100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Sample_4_E11.5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extLst>
                  <a:ext uri="{0D108BD9-81ED-4DB2-BD59-A6C34878D82A}">
                    <a16:rowId xmlns:a16="http://schemas.microsoft.com/office/drawing/2014/main" val="10008"/>
                  </a:ext>
                </a:extLst>
              </a:tr>
            </a:tbl>
          </a:graphicData>
        </a:graphic>
      </p:graphicFrame>
      <p:sp>
        <p:nvSpPr>
          <p:cNvPr id="3" name="TextBox 2">
            <a:extLst>
              <a:ext uri="{FF2B5EF4-FFF2-40B4-BE49-F238E27FC236}">
                <a16:creationId xmlns:a16="http://schemas.microsoft.com/office/drawing/2014/main" id="{2E725377-C06C-E943-A006-EA5173D5CC94}"/>
              </a:ext>
            </a:extLst>
          </p:cNvPr>
          <p:cNvSpPr txBox="1"/>
          <p:nvPr/>
        </p:nvSpPr>
        <p:spPr>
          <a:xfrm>
            <a:off x="685878" y="5451712"/>
            <a:ext cx="1226618" cy="646331"/>
          </a:xfrm>
          <a:prstGeom prst="rect">
            <a:avLst/>
          </a:prstGeom>
          <a:noFill/>
        </p:spPr>
        <p:txBody>
          <a:bodyPr wrap="none" rtlCol="0">
            <a:spAutoFit/>
          </a:bodyPr>
          <a:lstStyle/>
          <a:p>
            <a:r>
              <a:rPr lang="en-US" dirty="0"/>
              <a:t>1) Design 1</a:t>
            </a:r>
          </a:p>
          <a:p>
            <a:r>
              <a:rPr lang="en-US" dirty="0"/>
              <a:t>2) Design 2</a:t>
            </a:r>
          </a:p>
        </p:txBody>
      </p:sp>
      <p:sp>
        <p:nvSpPr>
          <p:cNvPr id="7" name="Rectangle 6">
            <a:extLst>
              <a:ext uri="{FF2B5EF4-FFF2-40B4-BE49-F238E27FC236}">
                <a16:creationId xmlns:a16="http://schemas.microsoft.com/office/drawing/2014/main" id="{DEDB80A5-94BB-A348-97CA-4BEC4D7F5CC2}"/>
              </a:ext>
            </a:extLst>
          </p:cNvPr>
          <p:cNvSpPr/>
          <p:nvPr/>
        </p:nvSpPr>
        <p:spPr>
          <a:xfrm>
            <a:off x="343413" y="168624"/>
            <a:ext cx="1063112" cy="769441"/>
          </a:xfrm>
          <a:prstGeom prst="rect">
            <a:avLst/>
          </a:prstGeom>
        </p:spPr>
        <p:txBody>
          <a:bodyPr wrap="none">
            <a:spAutoFit/>
          </a:bodyPr>
          <a:lstStyle/>
          <a:p>
            <a:r>
              <a:rPr lang="en-US" sz="4400" dirty="0">
                <a:solidFill>
                  <a:srgbClr val="14A1D4"/>
                </a:solidFill>
                <a:latin typeface="Helvetica Neue Light" panose="02000403000000020004" pitchFamily="2" charset="0"/>
                <a:ea typeface="Helvetica Neue Light" panose="02000403000000020004" pitchFamily="2" charset="0"/>
              </a:rPr>
              <a:t>Poll</a:t>
            </a:r>
          </a:p>
        </p:txBody>
      </p:sp>
    </p:spTree>
    <p:extLst>
      <p:ext uri="{BB962C8B-B14F-4D97-AF65-F5344CB8AC3E}">
        <p14:creationId xmlns:p14="http://schemas.microsoft.com/office/powerpoint/2010/main" val="168968053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3">
            <a:extLst>
              <a:ext uri="{FF2B5EF4-FFF2-40B4-BE49-F238E27FC236}">
                <a16:creationId xmlns:a16="http://schemas.microsoft.com/office/drawing/2014/main" id="{9B548D76-6CE4-3647-A738-D3CAB23F9C50}"/>
              </a:ext>
            </a:extLst>
          </p:cNvPr>
          <p:cNvGraphicFramePr>
            <a:graphicFrameLocks/>
          </p:cNvGraphicFramePr>
          <p:nvPr>
            <p:extLst>
              <p:ext uri="{D42A27DB-BD31-4B8C-83A1-F6EECF244321}">
                <p14:modId xmlns:p14="http://schemas.microsoft.com/office/powerpoint/2010/main" val="1721593773"/>
              </p:ext>
            </p:extLst>
          </p:nvPr>
        </p:nvGraphicFramePr>
        <p:xfrm>
          <a:off x="2011680" y="710298"/>
          <a:ext cx="7313613" cy="3337560"/>
        </p:xfrm>
        <a:graphic>
          <a:graphicData uri="http://schemas.openxmlformats.org/drawingml/2006/table">
            <a:tbl>
              <a:tblPr firstRow="1" bandRow="1">
                <a:tableStyleId>{5C22544A-7EE6-4342-B048-85BDC9FD1C3A}</a:tableStyleId>
              </a:tblPr>
              <a:tblGrid>
                <a:gridCol w="2437871">
                  <a:extLst>
                    <a:ext uri="{9D8B030D-6E8A-4147-A177-3AD203B41FA5}">
                      <a16:colId xmlns:a16="http://schemas.microsoft.com/office/drawing/2014/main" val="20000"/>
                    </a:ext>
                  </a:extLst>
                </a:gridCol>
                <a:gridCol w="2437871">
                  <a:extLst>
                    <a:ext uri="{9D8B030D-6E8A-4147-A177-3AD203B41FA5}">
                      <a16:colId xmlns:a16="http://schemas.microsoft.com/office/drawing/2014/main" val="20001"/>
                    </a:ext>
                  </a:extLst>
                </a:gridCol>
                <a:gridCol w="2437871">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Design 1 </a:t>
                      </a:r>
                      <a:r>
                        <a:rPr lang="mr-IN" dirty="0"/>
                        <a:t>–</a:t>
                      </a:r>
                      <a:r>
                        <a:rPr lang="en-US" dirty="0"/>
                        <a:t> Gender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Design 2  - Gender</a:t>
                      </a:r>
                    </a:p>
                  </a:txBody>
                  <a:tcPr/>
                </a:tc>
                <a:extLst>
                  <a:ext uri="{0D108BD9-81ED-4DB2-BD59-A6C34878D82A}">
                    <a16:rowId xmlns:a16="http://schemas.microsoft.com/office/drawing/2014/main" val="10000"/>
                  </a:ext>
                </a:extLst>
              </a:tr>
              <a:tr h="370840">
                <a:tc>
                  <a:txBody>
                    <a:bodyPr/>
                    <a:lstStyle/>
                    <a:p>
                      <a:r>
                        <a:rPr lang="en-US" dirty="0"/>
                        <a:t>Sample_1_E9.5</a:t>
                      </a:r>
                    </a:p>
                  </a:txBody>
                  <a:tcPr/>
                </a:tc>
                <a:tc>
                  <a:txBody>
                    <a:bodyPr/>
                    <a:lstStyle/>
                    <a:p>
                      <a:r>
                        <a:rPr lang="en-US" dirty="0"/>
                        <a:t>Male</a:t>
                      </a:r>
                    </a:p>
                  </a:txBody>
                  <a:tcPr/>
                </a:tc>
                <a:tc>
                  <a:txBody>
                    <a:bodyPr/>
                    <a:lstStyle/>
                    <a:p>
                      <a:r>
                        <a:rPr lang="en-US" dirty="0"/>
                        <a:t>Male</a:t>
                      </a:r>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Sample_2_E9.5</a:t>
                      </a:r>
                    </a:p>
                  </a:txBody>
                  <a:tcPr/>
                </a:tc>
                <a:tc>
                  <a:txBody>
                    <a:bodyPr/>
                    <a:lstStyle/>
                    <a:p>
                      <a:r>
                        <a:rPr lang="en-US" dirty="0"/>
                        <a:t>Male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Female</a:t>
                      </a:r>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Sample_3_E9.5</a:t>
                      </a:r>
                    </a:p>
                  </a:txBody>
                  <a:tcPr/>
                </a:tc>
                <a:tc>
                  <a:txBody>
                    <a:bodyPr/>
                    <a:lstStyle/>
                    <a:p>
                      <a:r>
                        <a:rPr lang="en-US" dirty="0"/>
                        <a:t>Male</a:t>
                      </a:r>
                    </a:p>
                  </a:txBody>
                  <a:tcPr/>
                </a:tc>
                <a:tc>
                  <a:txBody>
                    <a:bodyPr/>
                    <a:lstStyle/>
                    <a:p>
                      <a:r>
                        <a:rPr lang="en-US" dirty="0"/>
                        <a:t>Male</a:t>
                      </a:r>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Sample_4_E9.5</a:t>
                      </a:r>
                    </a:p>
                  </a:txBody>
                  <a:tcPr/>
                </a:tc>
                <a:tc>
                  <a:txBody>
                    <a:bodyPr/>
                    <a:lstStyle/>
                    <a:p>
                      <a:r>
                        <a:rPr lang="en-US" dirty="0"/>
                        <a:t>Male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Female</a:t>
                      </a:r>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Sample_1_E11.5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Female</a:t>
                      </a:r>
                    </a:p>
                  </a:txBody>
                  <a:tcPr/>
                </a:tc>
                <a:tc>
                  <a:txBody>
                    <a:bodyPr/>
                    <a:lstStyle/>
                    <a:p>
                      <a:r>
                        <a:rPr lang="en-US" dirty="0"/>
                        <a:t>Male</a:t>
                      </a:r>
                    </a:p>
                  </a:txBody>
                  <a:tcPr/>
                </a:tc>
                <a:extLst>
                  <a:ext uri="{0D108BD9-81ED-4DB2-BD59-A6C34878D82A}">
                    <a16:rowId xmlns:a16="http://schemas.microsoft.com/office/drawing/2014/main" val="1000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Sample_2_E11.5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Female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Female</a:t>
                      </a:r>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Sample_3_E11.5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Female</a:t>
                      </a:r>
                    </a:p>
                  </a:txBody>
                  <a:tcPr/>
                </a:tc>
                <a:tc>
                  <a:txBody>
                    <a:bodyPr/>
                    <a:lstStyle/>
                    <a:p>
                      <a:r>
                        <a:rPr lang="en-US" dirty="0"/>
                        <a:t>Male</a:t>
                      </a:r>
                    </a:p>
                  </a:txBody>
                  <a:tcPr/>
                </a:tc>
                <a:extLst>
                  <a:ext uri="{0D108BD9-81ED-4DB2-BD59-A6C34878D82A}">
                    <a16:rowId xmlns:a16="http://schemas.microsoft.com/office/drawing/2014/main" val="100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Sample_4_E11.5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Female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Female</a:t>
                      </a:r>
                    </a:p>
                  </a:txBody>
                  <a:tcPr/>
                </a:tc>
                <a:extLst>
                  <a:ext uri="{0D108BD9-81ED-4DB2-BD59-A6C34878D82A}">
                    <a16:rowId xmlns:a16="http://schemas.microsoft.com/office/drawing/2014/main" val="10008"/>
                  </a:ext>
                </a:extLst>
              </a:tr>
            </a:tbl>
          </a:graphicData>
        </a:graphic>
      </p:graphicFrame>
      <p:sp>
        <p:nvSpPr>
          <p:cNvPr id="6" name="Title 1">
            <a:extLst>
              <a:ext uri="{FF2B5EF4-FFF2-40B4-BE49-F238E27FC236}">
                <a16:creationId xmlns:a16="http://schemas.microsoft.com/office/drawing/2014/main" id="{B874608B-302F-234A-A210-3C3059FD0F1D}"/>
              </a:ext>
            </a:extLst>
          </p:cNvPr>
          <p:cNvSpPr txBox="1">
            <a:spLocks/>
          </p:cNvSpPr>
          <p:nvPr/>
        </p:nvSpPr>
        <p:spPr>
          <a:xfrm>
            <a:off x="593282" y="4558166"/>
            <a:ext cx="7313613"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2800" b="0" dirty="0">
                <a:solidFill>
                  <a:srgbClr val="14A1D4"/>
                </a:solidFill>
                <a:latin typeface="Poppins" pitchFamily="2" charset="77"/>
                <a:cs typeface="Poppins" pitchFamily="2" charset="77"/>
              </a:rPr>
              <a:t>Which is better design? </a:t>
            </a:r>
          </a:p>
        </p:txBody>
      </p:sp>
      <p:sp>
        <p:nvSpPr>
          <p:cNvPr id="7" name="Rectangle 6">
            <a:extLst>
              <a:ext uri="{FF2B5EF4-FFF2-40B4-BE49-F238E27FC236}">
                <a16:creationId xmlns:a16="http://schemas.microsoft.com/office/drawing/2014/main" id="{59692090-63CC-444F-BC53-280853355D20}"/>
              </a:ext>
            </a:extLst>
          </p:cNvPr>
          <p:cNvSpPr/>
          <p:nvPr/>
        </p:nvSpPr>
        <p:spPr>
          <a:xfrm>
            <a:off x="343413" y="168624"/>
            <a:ext cx="1063112" cy="769441"/>
          </a:xfrm>
          <a:prstGeom prst="rect">
            <a:avLst/>
          </a:prstGeom>
        </p:spPr>
        <p:txBody>
          <a:bodyPr wrap="none">
            <a:spAutoFit/>
          </a:bodyPr>
          <a:lstStyle/>
          <a:p>
            <a:r>
              <a:rPr lang="en-US" sz="4400" dirty="0">
                <a:solidFill>
                  <a:srgbClr val="14A1D4"/>
                </a:solidFill>
                <a:latin typeface="Helvetica Neue Light" panose="02000403000000020004" pitchFamily="2" charset="0"/>
                <a:ea typeface="Helvetica Neue Light" panose="02000403000000020004" pitchFamily="2" charset="0"/>
              </a:rPr>
              <a:t>Poll</a:t>
            </a:r>
          </a:p>
        </p:txBody>
      </p:sp>
      <p:sp>
        <p:nvSpPr>
          <p:cNvPr id="2" name="TextBox 1">
            <a:extLst>
              <a:ext uri="{FF2B5EF4-FFF2-40B4-BE49-F238E27FC236}">
                <a16:creationId xmlns:a16="http://schemas.microsoft.com/office/drawing/2014/main" id="{A39A9EC7-3DF2-8D1B-D07C-4070A3C47576}"/>
              </a:ext>
            </a:extLst>
          </p:cNvPr>
          <p:cNvSpPr txBox="1"/>
          <p:nvPr/>
        </p:nvSpPr>
        <p:spPr>
          <a:xfrm>
            <a:off x="685878" y="5451712"/>
            <a:ext cx="1226618" cy="646331"/>
          </a:xfrm>
          <a:prstGeom prst="rect">
            <a:avLst/>
          </a:prstGeom>
          <a:noFill/>
        </p:spPr>
        <p:txBody>
          <a:bodyPr wrap="none" rtlCol="0">
            <a:spAutoFit/>
          </a:bodyPr>
          <a:lstStyle/>
          <a:p>
            <a:r>
              <a:rPr lang="en-US" dirty="0"/>
              <a:t>1) Design 1</a:t>
            </a:r>
          </a:p>
          <a:p>
            <a:r>
              <a:rPr lang="en-US" dirty="0"/>
              <a:t>2) Design 2</a:t>
            </a:r>
          </a:p>
        </p:txBody>
      </p:sp>
    </p:spTree>
    <p:extLst>
      <p:ext uri="{BB962C8B-B14F-4D97-AF65-F5344CB8AC3E}">
        <p14:creationId xmlns:p14="http://schemas.microsoft.com/office/powerpoint/2010/main" val="68875036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02165C-5927-B03A-49B5-C19B667AF5C9}"/>
              </a:ext>
            </a:extLst>
          </p:cNvPr>
          <p:cNvSpPr txBox="1"/>
          <p:nvPr/>
        </p:nvSpPr>
        <p:spPr>
          <a:xfrm>
            <a:off x="335374" y="1191386"/>
            <a:ext cx="11856626" cy="4247317"/>
          </a:xfrm>
          <a:prstGeom prst="rect">
            <a:avLst/>
          </a:prstGeom>
          <a:noFill/>
        </p:spPr>
        <p:txBody>
          <a:bodyPr wrap="square">
            <a:spAutoFit/>
          </a:bodyPr>
          <a:lstStyle/>
          <a:p>
            <a:pPr marL="285750" indent="-285750" algn="l">
              <a:buFont typeface="Courier New" panose="02070309020205020404" pitchFamily="49" charset="0"/>
              <a:buChar char="o"/>
            </a:pPr>
            <a:r>
              <a:rPr lang="en-US" sz="3000" dirty="0">
                <a:solidFill>
                  <a:srgbClr val="0D405F"/>
                </a:solidFill>
                <a:effectLst/>
                <a:latin typeface="Helvetica Neue Light" panose="02000403000000020004" pitchFamily="2" charset="0"/>
                <a:ea typeface="Helvetica Neue Light" panose="02000403000000020004" pitchFamily="2" charset="0"/>
              </a:rPr>
              <a:t>In a </a:t>
            </a:r>
            <a:r>
              <a:rPr lang="en-US" sz="3000" u="sng" dirty="0">
                <a:solidFill>
                  <a:srgbClr val="0D405F"/>
                </a:solidFill>
                <a:effectLst/>
                <a:latin typeface="Helvetica Neue Light" panose="02000403000000020004" pitchFamily="2" charset="0"/>
                <a:ea typeface="Helvetica Neue Light" panose="02000403000000020004" pitchFamily="2" charset="0"/>
              </a:rPr>
              <a:t>between-subjects design </a:t>
            </a:r>
            <a:r>
              <a:rPr lang="en-US" sz="3000" dirty="0">
                <a:solidFill>
                  <a:srgbClr val="0D405F"/>
                </a:solidFill>
                <a:effectLst/>
                <a:latin typeface="Helvetica Neue Light" panose="02000403000000020004" pitchFamily="2" charset="0"/>
                <a:ea typeface="Helvetica Neue Light" panose="02000403000000020004" pitchFamily="2" charset="0"/>
              </a:rPr>
              <a:t>(or between-groups design)</a:t>
            </a:r>
          </a:p>
          <a:p>
            <a:pPr algn="l"/>
            <a:endParaRPr lang="en-US" sz="3000" dirty="0">
              <a:solidFill>
                <a:srgbClr val="0D405F"/>
              </a:solidFill>
              <a:effectLst/>
              <a:latin typeface="Helvetica Neue Light" panose="02000403000000020004" pitchFamily="2" charset="0"/>
              <a:ea typeface="Helvetica Neue Light" panose="02000403000000020004" pitchFamily="2" charset="0"/>
            </a:endParaRPr>
          </a:p>
          <a:p>
            <a:pPr lvl="1"/>
            <a:r>
              <a:rPr lang="en-US" sz="3000" dirty="0">
                <a:solidFill>
                  <a:srgbClr val="0D405F"/>
                </a:solidFill>
                <a:effectLst/>
                <a:latin typeface="Helvetica Neue Light" panose="02000403000000020004" pitchFamily="2" charset="0"/>
                <a:ea typeface="Helvetica Neue Light" panose="02000403000000020004" pitchFamily="2" charset="0"/>
              </a:rPr>
              <a:t>- every experimental unit experiences</a:t>
            </a:r>
            <a:r>
              <a:rPr lang="en-US" sz="3000" u="sng" dirty="0">
                <a:solidFill>
                  <a:srgbClr val="0D405F"/>
                </a:solidFill>
                <a:effectLst/>
                <a:latin typeface="Helvetica Neue Light" panose="02000403000000020004" pitchFamily="2" charset="0"/>
                <a:ea typeface="Helvetica Neue Light" panose="02000403000000020004" pitchFamily="2" charset="0"/>
              </a:rPr>
              <a:t> only one condition</a:t>
            </a:r>
            <a:r>
              <a:rPr lang="en-US" sz="3000" dirty="0">
                <a:solidFill>
                  <a:srgbClr val="0D405F"/>
                </a:solidFill>
                <a:effectLst/>
                <a:latin typeface="Helvetica Neue Light" panose="02000403000000020004" pitchFamily="2" charset="0"/>
                <a:ea typeface="Helvetica Neue Light" panose="02000403000000020004" pitchFamily="2" charset="0"/>
              </a:rPr>
              <a:t>, </a:t>
            </a:r>
          </a:p>
          <a:p>
            <a:pPr lvl="1"/>
            <a:r>
              <a:rPr lang="en-US" sz="3000" dirty="0">
                <a:solidFill>
                  <a:srgbClr val="0D405F"/>
                </a:solidFill>
                <a:effectLst/>
                <a:latin typeface="Helvetica Neue Light" panose="02000403000000020004" pitchFamily="2" charset="0"/>
                <a:ea typeface="Helvetica Neue Light" panose="02000403000000020004" pitchFamily="2" charset="0"/>
              </a:rPr>
              <a:t>- group differences between participants in various conditions</a:t>
            </a:r>
          </a:p>
          <a:p>
            <a:pPr marL="742950" lvl="1" indent="-285750">
              <a:buFont typeface="Courier New" panose="02070309020205020404" pitchFamily="49" charset="0"/>
              <a:buChar char="o"/>
            </a:pPr>
            <a:endParaRPr lang="en-US" sz="3000" dirty="0">
              <a:solidFill>
                <a:srgbClr val="0D405F"/>
              </a:solidFill>
              <a:effectLst/>
              <a:latin typeface="Helvetica Neue Light" panose="02000403000000020004" pitchFamily="2" charset="0"/>
              <a:ea typeface="Helvetica Neue Light" panose="02000403000000020004" pitchFamily="2" charset="0"/>
            </a:endParaRPr>
          </a:p>
          <a:p>
            <a:pPr lvl="1"/>
            <a:endParaRPr lang="en-US" sz="3000" dirty="0">
              <a:solidFill>
                <a:srgbClr val="0D405F"/>
              </a:solidFill>
              <a:effectLst/>
              <a:latin typeface="Helvetica Neue Light" panose="02000403000000020004" pitchFamily="2" charset="0"/>
              <a:ea typeface="Helvetica Neue Light" panose="02000403000000020004" pitchFamily="2" charset="0"/>
            </a:endParaRPr>
          </a:p>
          <a:p>
            <a:pPr algn="l"/>
            <a:r>
              <a:rPr lang="en-US" sz="3000" dirty="0">
                <a:solidFill>
                  <a:srgbClr val="0D405F"/>
                </a:solidFill>
                <a:effectLst/>
                <a:latin typeface="Helvetica Neue Light" panose="02000403000000020004" pitchFamily="2" charset="0"/>
                <a:ea typeface="Helvetica Neue Light" panose="02000403000000020004" pitchFamily="2" charset="0"/>
              </a:rPr>
              <a:t>Also called </a:t>
            </a:r>
            <a:r>
              <a:rPr lang="en-US" sz="3000" b="1" dirty="0">
                <a:solidFill>
                  <a:srgbClr val="0D405F"/>
                </a:solidFill>
                <a:effectLst/>
                <a:latin typeface="Helvetica Neue Light" panose="02000403000000020004" pitchFamily="2" charset="0"/>
                <a:ea typeface="Helvetica Neue Light" panose="02000403000000020004" pitchFamily="2" charset="0"/>
              </a:rPr>
              <a:t>independent measures or independent-groups design</a:t>
            </a:r>
            <a:r>
              <a:rPr lang="en-US" sz="3000" dirty="0">
                <a:solidFill>
                  <a:srgbClr val="0D405F"/>
                </a:solidFill>
                <a:effectLst/>
                <a:latin typeface="Helvetica Neue Light" panose="02000403000000020004" pitchFamily="2" charset="0"/>
                <a:ea typeface="Helvetica Neue Light" panose="02000403000000020004" pitchFamily="2" charset="0"/>
              </a:rPr>
              <a:t> because compare </a:t>
            </a:r>
            <a:r>
              <a:rPr lang="en-US" sz="3000" u="sng" dirty="0">
                <a:solidFill>
                  <a:srgbClr val="0D405F"/>
                </a:solidFill>
                <a:effectLst/>
                <a:latin typeface="Helvetica Neue Light" panose="02000403000000020004" pitchFamily="2" charset="0"/>
                <a:ea typeface="Helvetica Neue Light" panose="02000403000000020004" pitchFamily="2" charset="0"/>
              </a:rPr>
              <a:t>unrelated measurements taken from separate groups.</a:t>
            </a:r>
          </a:p>
        </p:txBody>
      </p:sp>
      <p:sp>
        <p:nvSpPr>
          <p:cNvPr id="5" name="Title 1">
            <a:extLst>
              <a:ext uri="{FF2B5EF4-FFF2-40B4-BE49-F238E27FC236}">
                <a16:creationId xmlns:a16="http://schemas.microsoft.com/office/drawing/2014/main" id="{F2FBD710-EAAB-F56B-5427-09A92DA18F2A}"/>
              </a:ext>
            </a:extLst>
          </p:cNvPr>
          <p:cNvSpPr txBox="1">
            <a:spLocks/>
          </p:cNvSpPr>
          <p:nvPr/>
        </p:nvSpPr>
        <p:spPr>
          <a:xfrm>
            <a:off x="335374" y="323024"/>
            <a:ext cx="11481488"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cs typeface="Poppins" pitchFamily="2" charset="77"/>
              </a:rPr>
              <a:t>Between-subjects vs within subjects design</a:t>
            </a:r>
          </a:p>
        </p:txBody>
      </p:sp>
    </p:spTree>
    <p:extLst>
      <p:ext uri="{BB962C8B-B14F-4D97-AF65-F5344CB8AC3E}">
        <p14:creationId xmlns:p14="http://schemas.microsoft.com/office/powerpoint/2010/main" val="118446554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02165C-5927-B03A-49B5-C19B667AF5C9}"/>
              </a:ext>
            </a:extLst>
          </p:cNvPr>
          <p:cNvSpPr txBox="1"/>
          <p:nvPr/>
        </p:nvSpPr>
        <p:spPr>
          <a:xfrm>
            <a:off x="335374" y="1187018"/>
            <a:ext cx="11856626" cy="5016758"/>
          </a:xfrm>
          <a:prstGeom prst="rect">
            <a:avLst/>
          </a:prstGeom>
          <a:noFill/>
        </p:spPr>
        <p:txBody>
          <a:bodyPr wrap="square">
            <a:spAutoFit/>
          </a:bodyPr>
          <a:lstStyle/>
          <a:p>
            <a:pPr marL="285750" indent="-285750" algn="l">
              <a:buFont typeface="Courier New" panose="02070309020205020404" pitchFamily="49" charset="0"/>
              <a:buChar char="o"/>
            </a:pPr>
            <a:r>
              <a:rPr lang="en-US" sz="3000" dirty="0">
                <a:solidFill>
                  <a:srgbClr val="0D405F"/>
                </a:solidFill>
                <a:effectLst/>
                <a:latin typeface="Helvetica Neue Light" panose="02000403000000020004" pitchFamily="2" charset="0"/>
                <a:ea typeface="Helvetica Neue Light" panose="02000403000000020004" pitchFamily="2" charset="0"/>
              </a:rPr>
              <a:t>In a within-subjects design (or between-groups design)</a:t>
            </a:r>
          </a:p>
          <a:p>
            <a:pPr algn="l"/>
            <a:endParaRPr lang="en-US" sz="3000" dirty="0">
              <a:solidFill>
                <a:srgbClr val="0D405F"/>
              </a:solidFill>
              <a:effectLst/>
              <a:latin typeface="Helvetica Neue Light" panose="02000403000000020004" pitchFamily="2" charset="0"/>
              <a:ea typeface="Helvetica Neue Light" panose="02000403000000020004" pitchFamily="2" charset="0"/>
            </a:endParaRPr>
          </a:p>
          <a:p>
            <a:pPr lvl="1"/>
            <a:r>
              <a:rPr lang="en-US" sz="3000" dirty="0">
                <a:solidFill>
                  <a:srgbClr val="0D405F"/>
                </a:solidFill>
                <a:effectLst/>
                <a:latin typeface="Helvetica Neue Light" panose="02000403000000020004" pitchFamily="2" charset="0"/>
                <a:ea typeface="Helvetica Neue Light" panose="02000403000000020004" pitchFamily="2" charset="0"/>
              </a:rPr>
              <a:t>-   every experimental unit experiences </a:t>
            </a:r>
            <a:r>
              <a:rPr lang="en-US" sz="3000" u="sng" dirty="0">
                <a:solidFill>
                  <a:srgbClr val="0D405F"/>
                </a:solidFill>
                <a:effectLst/>
                <a:latin typeface="Helvetica Neue Light" panose="02000403000000020004" pitchFamily="2" charset="0"/>
                <a:ea typeface="Helvetica Neue Light" panose="02000403000000020004" pitchFamily="2" charset="0"/>
              </a:rPr>
              <a:t>all the conditions</a:t>
            </a:r>
            <a:r>
              <a:rPr lang="en-US" sz="3000" dirty="0">
                <a:solidFill>
                  <a:srgbClr val="0D405F"/>
                </a:solidFill>
                <a:effectLst/>
                <a:latin typeface="Helvetica Neue Light" panose="02000403000000020004" pitchFamily="2" charset="0"/>
                <a:ea typeface="Helvetica Neue Light" panose="02000403000000020004" pitchFamily="2" charset="0"/>
              </a:rPr>
              <a:t>, </a:t>
            </a:r>
          </a:p>
          <a:p>
            <a:pPr marL="914400" lvl="1" indent="-457200">
              <a:buFontTx/>
              <a:buChar char="-"/>
            </a:pPr>
            <a:r>
              <a:rPr lang="en-US" sz="3000" dirty="0">
                <a:solidFill>
                  <a:srgbClr val="0D405F"/>
                </a:solidFill>
                <a:latin typeface="Helvetica Neue Light" panose="02000403000000020004" pitchFamily="2" charset="0"/>
                <a:ea typeface="Helvetica Neue Light" panose="02000403000000020004" pitchFamily="2" charset="0"/>
              </a:rPr>
              <a:t>t</a:t>
            </a:r>
            <a:r>
              <a:rPr lang="en-US" sz="3000" dirty="0">
                <a:solidFill>
                  <a:srgbClr val="0D405F"/>
                </a:solidFill>
                <a:effectLst/>
                <a:latin typeface="Helvetica Neue Light" panose="02000403000000020004" pitchFamily="2" charset="0"/>
                <a:ea typeface="Helvetica Neue Light" panose="02000403000000020004" pitchFamily="2" charset="0"/>
              </a:rPr>
              <a:t>est the same individuals repeatedly to assess differences between conditions</a:t>
            </a:r>
          </a:p>
          <a:p>
            <a:pPr marL="914400" lvl="1" indent="-457200">
              <a:buFontTx/>
              <a:buChar char="-"/>
            </a:pPr>
            <a:endParaRPr lang="en-US" sz="3000" dirty="0">
              <a:solidFill>
                <a:srgbClr val="0D405F"/>
              </a:solidFill>
              <a:effectLst/>
              <a:latin typeface="Helvetica Neue Light" panose="02000403000000020004" pitchFamily="2" charset="0"/>
              <a:ea typeface="Helvetica Neue Light" panose="02000403000000020004" pitchFamily="2" charset="0"/>
            </a:endParaRPr>
          </a:p>
          <a:p>
            <a:pPr lvl="1"/>
            <a:endParaRPr lang="en-US" sz="2800" dirty="0">
              <a:solidFill>
                <a:srgbClr val="0D405F"/>
              </a:solidFill>
              <a:effectLst/>
              <a:latin typeface="Helvetica Neue Light" panose="02000403000000020004" pitchFamily="2" charset="0"/>
              <a:ea typeface="Helvetica Neue Light" panose="02000403000000020004" pitchFamily="2" charset="0"/>
            </a:endParaRPr>
          </a:p>
          <a:p>
            <a:pPr marL="742950" lvl="1" indent="-285750">
              <a:buFont typeface="Courier New" panose="02070309020205020404" pitchFamily="49" charset="0"/>
              <a:buChar char="o"/>
            </a:pPr>
            <a:endParaRPr lang="en-US" sz="2800" dirty="0">
              <a:solidFill>
                <a:srgbClr val="0D405F"/>
              </a:solidFill>
              <a:effectLst/>
              <a:latin typeface="Helvetica Neue Light" panose="02000403000000020004" pitchFamily="2" charset="0"/>
              <a:ea typeface="Helvetica Neue Light" panose="02000403000000020004" pitchFamily="2" charset="0"/>
            </a:endParaRPr>
          </a:p>
          <a:p>
            <a:pPr algn="l"/>
            <a:r>
              <a:rPr lang="en-US" sz="2800" dirty="0">
                <a:solidFill>
                  <a:srgbClr val="0D405F"/>
                </a:solidFill>
                <a:effectLst/>
                <a:latin typeface="Helvetica Neue Light" panose="02000403000000020004" pitchFamily="2" charset="0"/>
                <a:ea typeface="Helvetica Neue Light" panose="02000403000000020004" pitchFamily="2" charset="0"/>
              </a:rPr>
              <a:t>Also called a </a:t>
            </a:r>
            <a:r>
              <a:rPr lang="en-US" sz="2800" b="1" dirty="0">
                <a:solidFill>
                  <a:srgbClr val="0D405F"/>
                </a:solidFill>
                <a:effectLst/>
                <a:latin typeface="HELVETICA NEUE LIGHT" panose="02000403000000020004" pitchFamily="2" charset="0"/>
                <a:ea typeface="HELVETICA NEUE LIGHT" panose="02000403000000020004" pitchFamily="2" charset="0"/>
              </a:rPr>
              <a:t>dependent groups or repeated measures design </a:t>
            </a:r>
            <a:r>
              <a:rPr lang="en-US" sz="2800" dirty="0">
                <a:solidFill>
                  <a:srgbClr val="0D405F"/>
                </a:solidFill>
                <a:effectLst/>
                <a:latin typeface="Helvetica Neue Light" panose="02000403000000020004" pitchFamily="2" charset="0"/>
                <a:ea typeface="Helvetica Neue Light" panose="02000403000000020004" pitchFamily="2" charset="0"/>
              </a:rPr>
              <a:t>because compare </a:t>
            </a:r>
            <a:r>
              <a:rPr lang="en-US" sz="2800" u="sng" dirty="0">
                <a:solidFill>
                  <a:srgbClr val="0D405F"/>
                </a:solidFill>
                <a:effectLst/>
                <a:latin typeface="Helvetica Neue Light" panose="02000403000000020004" pitchFamily="2" charset="0"/>
                <a:ea typeface="Helvetica Neue Light" panose="02000403000000020004" pitchFamily="2" charset="0"/>
              </a:rPr>
              <a:t>related measures from the same individuals between different conditions.</a:t>
            </a:r>
          </a:p>
        </p:txBody>
      </p:sp>
      <p:sp>
        <p:nvSpPr>
          <p:cNvPr id="5" name="Title 1">
            <a:extLst>
              <a:ext uri="{FF2B5EF4-FFF2-40B4-BE49-F238E27FC236}">
                <a16:creationId xmlns:a16="http://schemas.microsoft.com/office/drawing/2014/main" id="{F2FBD710-EAAB-F56B-5427-09A92DA18F2A}"/>
              </a:ext>
            </a:extLst>
          </p:cNvPr>
          <p:cNvSpPr txBox="1">
            <a:spLocks/>
          </p:cNvSpPr>
          <p:nvPr/>
        </p:nvSpPr>
        <p:spPr>
          <a:xfrm>
            <a:off x="335374" y="323024"/>
            <a:ext cx="11481488"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4000" b="0" dirty="0">
                <a:solidFill>
                  <a:srgbClr val="14A1D4"/>
                </a:solidFill>
                <a:latin typeface="Poppins" pitchFamily="2" charset="77"/>
                <a:cs typeface="Poppins" pitchFamily="2" charset="77"/>
              </a:rPr>
              <a:t>Between-subjects vs within subjects design</a:t>
            </a:r>
          </a:p>
        </p:txBody>
      </p:sp>
      <p:pic>
        <p:nvPicPr>
          <p:cNvPr id="9" name="Picture 8">
            <a:extLst>
              <a:ext uri="{FF2B5EF4-FFF2-40B4-BE49-F238E27FC236}">
                <a16:creationId xmlns:a16="http://schemas.microsoft.com/office/drawing/2014/main" id="{72364D3F-6419-3E46-CF6D-B96DD6A080C1}"/>
              </a:ext>
            </a:extLst>
          </p:cNvPr>
          <p:cNvPicPr>
            <a:picLocks noChangeAspect="1"/>
          </p:cNvPicPr>
          <p:nvPr/>
        </p:nvPicPr>
        <p:blipFill>
          <a:blip r:embed="rId3"/>
          <a:stretch>
            <a:fillRect/>
          </a:stretch>
        </p:blipFill>
        <p:spPr>
          <a:xfrm>
            <a:off x="5134707" y="3038453"/>
            <a:ext cx="6240455" cy="1861793"/>
          </a:xfrm>
          <a:prstGeom prst="rect">
            <a:avLst/>
          </a:prstGeom>
        </p:spPr>
      </p:pic>
      <p:sp>
        <p:nvSpPr>
          <p:cNvPr id="10" name="TextBox 9">
            <a:extLst>
              <a:ext uri="{FF2B5EF4-FFF2-40B4-BE49-F238E27FC236}">
                <a16:creationId xmlns:a16="http://schemas.microsoft.com/office/drawing/2014/main" id="{8334DE3E-651B-FE00-9DA8-EE508859B00C}"/>
              </a:ext>
            </a:extLst>
          </p:cNvPr>
          <p:cNvSpPr txBox="1"/>
          <p:nvPr/>
        </p:nvSpPr>
        <p:spPr>
          <a:xfrm>
            <a:off x="1108621" y="6247373"/>
            <a:ext cx="10310131" cy="461665"/>
          </a:xfrm>
          <a:prstGeom prst="rect">
            <a:avLst/>
          </a:prstGeom>
          <a:noFill/>
        </p:spPr>
        <p:txBody>
          <a:bodyPr wrap="square">
            <a:spAutoFit/>
          </a:bodyPr>
          <a:lstStyle/>
          <a:p>
            <a:pPr algn="r"/>
            <a:r>
              <a:rPr lang="en-US" sz="2400" b="0" i="0" dirty="0">
                <a:solidFill>
                  <a:srgbClr val="CD28A3"/>
                </a:solidFill>
                <a:effectLst/>
                <a:latin typeface=""/>
              </a:rPr>
              <a:t>LMM workshop – April 2023</a:t>
            </a:r>
            <a:endParaRPr lang="en-US" sz="2400" dirty="0">
              <a:solidFill>
                <a:srgbClr val="CD28A3"/>
              </a:solidFill>
              <a:latin typeface=""/>
            </a:endParaRPr>
          </a:p>
        </p:txBody>
      </p:sp>
    </p:spTree>
    <p:extLst>
      <p:ext uri="{BB962C8B-B14F-4D97-AF65-F5344CB8AC3E}">
        <p14:creationId xmlns:p14="http://schemas.microsoft.com/office/powerpoint/2010/main" val="406595396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43EB4BD-3F78-8F13-4D3A-F9763D0416D8}"/>
              </a:ext>
            </a:extLst>
          </p:cNvPr>
          <p:cNvSpPr/>
          <p:nvPr/>
        </p:nvSpPr>
        <p:spPr>
          <a:xfrm>
            <a:off x="237142" y="2647712"/>
            <a:ext cx="11717716" cy="707886"/>
          </a:xfrm>
          <a:prstGeom prst="rect">
            <a:avLst/>
          </a:prstGeom>
        </p:spPr>
        <p:txBody>
          <a:bodyPr wrap="square">
            <a:spAutoFit/>
          </a:bodyPr>
          <a:lstStyle/>
          <a:p>
            <a:r>
              <a:rPr lang="en-US" sz="4000" b="0" i="0" dirty="0">
                <a:solidFill>
                  <a:srgbClr val="14A1D4"/>
                </a:solidFill>
                <a:effectLst/>
                <a:latin typeface="Helvetica Neue" panose="02000503000000020004" pitchFamily="2" charset="0"/>
              </a:rPr>
              <a:t>8. </a:t>
            </a:r>
            <a:r>
              <a:rPr lang="en-US" sz="4000" dirty="0">
                <a:solidFill>
                  <a:srgbClr val="14A1D4"/>
                </a:solidFill>
                <a:latin typeface="Helvetica Neue" panose="02000503000000020004" pitchFamily="2" charset="0"/>
              </a:rPr>
              <a:t>B</a:t>
            </a:r>
            <a:r>
              <a:rPr lang="en-US" sz="4000" b="0" i="0" dirty="0">
                <a:solidFill>
                  <a:srgbClr val="14A1D4"/>
                </a:solidFill>
                <a:effectLst/>
                <a:latin typeface="Helvetica Neue" panose="02000503000000020004" pitchFamily="2" charset="0"/>
              </a:rPr>
              <a:t>ad design introducing batch effects</a:t>
            </a:r>
            <a:endParaRPr lang="en-US" sz="4000" dirty="0">
              <a:solidFill>
                <a:srgbClr val="14A1D4"/>
              </a:solidFill>
              <a:latin typeface="Poppins" pitchFamily="2" charset="77"/>
              <a:cs typeface="Poppins" pitchFamily="2" charset="77"/>
            </a:endParaRPr>
          </a:p>
        </p:txBody>
      </p:sp>
    </p:spTree>
    <p:extLst>
      <p:ext uri="{BB962C8B-B14F-4D97-AF65-F5344CB8AC3E}">
        <p14:creationId xmlns:p14="http://schemas.microsoft.com/office/powerpoint/2010/main" val="151639723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81A195A-E69C-ED4B-B7D3-DFFBA4B7C79F}"/>
              </a:ext>
            </a:extLst>
          </p:cNvPr>
          <p:cNvSpPr txBox="1">
            <a:spLocks/>
          </p:cNvSpPr>
          <p:nvPr/>
        </p:nvSpPr>
        <p:spPr>
          <a:xfrm>
            <a:off x="200721" y="198438"/>
            <a:ext cx="12192001"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3200" b="0" dirty="0">
                <a:solidFill>
                  <a:srgbClr val="14A1D4"/>
                </a:solidFill>
                <a:latin typeface="Poppins" pitchFamily="2" charset="77"/>
                <a:cs typeface="Poppins" pitchFamily="2" charset="77"/>
              </a:rPr>
              <a:t>Genotype and development time effect on gene expression</a:t>
            </a:r>
          </a:p>
        </p:txBody>
      </p:sp>
      <p:pic>
        <p:nvPicPr>
          <p:cNvPr id="5" name="Content Placeholder 3" descr="PCA_Plot_Samples.pdf">
            <a:extLst>
              <a:ext uri="{FF2B5EF4-FFF2-40B4-BE49-F238E27FC236}">
                <a16:creationId xmlns:a16="http://schemas.microsoft.com/office/drawing/2014/main" id="{89B29F12-3486-F04F-8674-8B776157F99E}"/>
              </a:ext>
            </a:extLst>
          </p:cNvPr>
          <p:cNvPicPr>
            <a:picLocks noChangeAspect="1"/>
          </p:cNvPicPr>
          <p:nvPr/>
        </p:nvPicPr>
        <p:blipFill>
          <a:blip r:embed="rId2">
            <a:extLst>
              <a:ext uri="{28A0092B-C50C-407E-A947-70E740481C1C}">
                <a14:useLocalDpi xmlns:a14="http://schemas.microsoft.com/office/drawing/2010/main" val="0"/>
              </a:ext>
            </a:extLst>
          </a:blip>
          <a:srcRect l="-12137" r="-12137"/>
          <a:stretch>
            <a:fillRect/>
          </a:stretch>
        </p:blipFill>
        <p:spPr>
          <a:xfrm>
            <a:off x="1312127" y="1353379"/>
            <a:ext cx="9567746" cy="5306183"/>
          </a:xfrm>
          <a:prstGeom prst="rect">
            <a:avLst/>
          </a:prstGeom>
        </p:spPr>
      </p:pic>
    </p:spTree>
    <p:extLst>
      <p:ext uri="{BB962C8B-B14F-4D97-AF65-F5344CB8AC3E}">
        <p14:creationId xmlns:p14="http://schemas.microsoft.com/office/powerpoint/2010/main" val="4188265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2C685E8-B098-AE4A-9626-BD39C80C6A2D}"/>
              </a:ext>
            </a:extLst>
          </p:cNvPr>
          <p:cNvSpPr/>
          <p:nvPr/>
        </p:nvSpPr>
        <p:spPr>
          <a:xfrm>
            <a:off x="208401" y="2459504"/>
            <a:ext cx="11775198" cy="1754326"/>
          </a:xfrm>
          <a:prstGeom prst="rect">
            <a:avLst/>
          </a:prstGeom>
        </p:spPr>
        <p:txBody>
          <a:bodyPr wrap="square">
            <a:spAutoFit/>
          </a:bodyPr>
          <a:lstStyle/>
          <a:p>
            <a:pPr algn="ctr"/>
            <a:r>
              <a:rPr lang="en-US" sz="3600" dirty="0">
                <a:latin typeface="Poppins" pitchFamily="2" charset="77"/>
                <a:ea typeface="Helvetica Neue Light" panose="02000403000000020004" pitchFamily="2" charset="0"/>
                <a:cs typeface="Poppins" pitchFamily="2" charset="77"/>
              </a:rPr>
              <a:t>Statistics is defined as</a:t>
            </a:r>
          </a:p>
          <a:p>
            <a:pPr algn="ctr"/>
            <a:r>
              <a:rPr lang="en-US" sz="3600" dirty="0">
                <a:latin typeface="Poppins" pitchFamily="2" charset="77"/>
                <a:ea typeface="Helvetica Neue Light" panose="02000403000000020004" pitchFamily="2" charset="0"/>
                <a:cs typeface="Poppins" pitchFamily="2" charset="77"/>
              </a:rPr>
              <a:t>the science of collecting, analyzing, and drawing conclusions from data</a:t>
            </a:r>
          </a:p>
        </p:txBody>
      </p:sp>
    </p:spTree>
    <p:extLst>
      <p:ext uri="{BB962C8B-B14F-4D97-AF65-F5344CB8AC3E}">
        <p14:creationId xmlns:p14="http://schemas.microsoft.com/office/powerpoint/2010/main" val="346970659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3" descr="PCAPlotSamples.pdf">
            <a:extLst>
              <a:ext uri="{FF2B5EF4-FFF2-40B4-BE49-F238E27FC236}">
                <a16:creationId xmlns:a16="http://schemas.microsoft.com/office/drawing/2014/main" id="{12B0A76C-BA37-E643-91AE-DF5D26057299}"/>
              </a:ext>
            </a:extLst>
          </p:cNvPr>
          <p:cNvPicPr>
            <a:picLocks noChangeAspect="1"/>
          </p:cNvPicPr>
          <p:nvPr/>
        </p:nvPicPr>
        <p:blipFill>
          <a:blip r:embed="rId2">
            <a:extLst>
              <a:ext uri="{28A0092B-C50C-407E-A947-70E740481C1C}">
                <a14:useLocalDpi xmlns:a14="http://schemas.microsoft.com/office/drawing/2010/main" val="0"/>
              </a:ext>
            </a:extLst>
          </a:blip>
          <a:srcRect l="-17881" r="-17881"/>
          <a:stretch>
            <a:fillRect/>
          </a:stretch>
        </p:blipFill>
        <p:spPr>
          <a:xfrm>
            <a:off x="914400" y="1066800"/>
            <a:ext cx="9433932" cy="5231971"/>
          </a:xfrm>
          <a:prstGeom prst="rect">
            <a:avLst/>
          </a:prstGeom>
        </p:spPr>
      </p:pic>
      <p:sp>
        <p:nvSpPr>
          <p:cNvPr id="4" name="Title 1">
            <a:extLst>
              <a:ext uri="{FF2B5EF4-FFF2-40B4-BE49-F238E27FC236}">
                <a16:creationId xmlns:a16="http://schemas.microsoft.com/office/drawing/2014/main" id="{D29B72C2-10BB-1E41-9169-680EF55EC54F}"/>
              </a:ext>
            </a:extLst>
          </p:cNvPr>
          <p:cNvSpPr txBox="1">
            <a:spLocks/>
          </p:cNvSpPr>
          <p:nvPr/>
        </p:nvSpPr>
        <p:spPr>
          <a:xfrm>
            <a:off x="289932" y="198438"/>
            <a:ext cx="10215154"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3200" b="0" dirty="0">
                <a:solidFill>
                  <a:srgbClr val="14A1D4"/>
                </a:solidFill>
                <a:latin typeface="Poppins" pitchFamily="2" charset="77"/>
                <a:cs typeface="Poppins" pitchFamily="2" charset="77"/>
              </a:rPr>
              <a:t>Litter effect dominates the variation</a:t>
            </a:r>
          </a:p>
        </p:txBody>
      </p:sp>
    </p:spTree>
    <p:extLst>
      <p:ext uri="{BB962C8B-B14F-4D97-AF65-F5344CB8AC3E}">
        <p14:creationId xmlns:p14="http://schemas.microsoft.com/office/powerpoint/2010/main" val="328342817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A8E37-97B1-D94B-85BD-1BD7066BC7B7}"/>
              </a:ext>
            </a:extLst>
          </p:cNvPr>
          <p:cNvSpPr txBox="1">
            <a:spLocks/>
          </p:cNvSpPr>
          <p:nvPr/>
        </p:nvSpPr>
        <p:spPr>
          <a:xfrm>
            <a:off x="209006" y="290866"/>
            <a:ext cx="11390811"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3200" b="0" dirty="0">
                <a:solidFill>
                  <a:srgbClr val="14A1D4"/>
                </a:solidFill>
                <a:latin typeface="Poppins" pitchFamily="2" charset="77"/>
                <a:cs typeface="Poppins" pitchFamily="2" charset="77"/>
              </a:rPr>
              <a:t>Confounding in </a:t>
            </a:r>
            <a:r>
              <a:rPr lang="en-US" sz="3200" b="0" dirty="0" err="1">
                <a:solidFill>
                  <a:srgbClr val="14A1D4"/>
                </a:solidFill>
                <a:latin typeface="Poppins" pitchFamily="2" charset="77"/>
                <a:cs typeface="Poppins" pitchFamily="2" charset="77"/>
              </a:rPr>
              <a:t>scRNA</a:t>
            </a:r>
            <a:r>
              <a:rPr lang="en-US" sz="3200" b="0" dirty="0">
                <a:solidFill>
                  <a:srgbClr val="14A1D4"/>
                </a:solidFill>
                <a:latin typeface="Poppins" pitchFamily="2" charset="77"/>
                <a:cs typeface="Poppins" pitchFamily="2" charset="77"/>
              </a:rPr>
              <a:t>-seq data is a problem</a:t>
            </a:r>
          </a:p>
        </p:txBody>
      </p:sp>
      <p:sp>
        <p:nvSpPr>
          <p:cNvPr id="4" name="TextBox 3">
            <a:extLst>
              <a:ext uri="{FF2B5EF4-FFF2-40B4-BE49-F238E27FC236}">
                <a16:creationId xmlns:a16="http://schemas.microsoft.com/office/drawing/2014/main" id="{3D2B4466-603C-E74A-90B5-77A5377C711D}"/>
              </a:ext>
            </a:extLst>
          </p:cNvPr>
          <p:cNvSpPr txBox="1"/>
          <p:nvPr/>
        </p:nvSpPr>
        <p:spPr>
          <a:xfrm>
            <a:off x="275913" y="6129401"/>
            <a:ext cx="10847841" cy="584775"/>
          </a:xfrm>
          <a:prstGeom prst="rect">
            <a:avLst/>
          </a:prstGeom>
          <a:noFill/>
        </p:spPr>
        <p:txBody>
          <a:bodyPr wrap="none" rtlCol="0">
            <a:spAutoFit/>
          </a:bodyPr>
          <a:lstStyle/>
          <a:p>
            <a:r>
              <a:rPr lang="en-US" sz="1600" dirty="0">
                <a:latin typeface="Poppins" pitchFamily="2" charset="77"/>
                <a:cs typeface="Poppins" pitchFamily="2" charset="77"/>
              </a:rPr>
              <a:t>Hicks, S. C., Townes, F. W., </a:t>
            </a:r>
            <a:r>
              <a:rPr lang="en-US" sz="1600" dirty="0" err="1">
                <a:latin typeface="Poppins" pitchFamily="2" charset="77"/>
                <a:cs typeface="Poppins" pitchFamily="2" charset="77"/>
              </a:rPr>
              <a:t>Teng</a:t>
            </a:r>
            <a:r>
              <a:rPr lang="en-US" sz="1600" dirty="0">
                <a:latin typeface="Poppins" pitchFamily="2" charset="77"/>
                <a:cs typeface="Poppins" pitchFamily="2" charset="77"/>
              </a:rPr>
              <a:t>, M. &amp; Irizarry, R. A. Missing data and technical variability in single-cell </a:t>
            </a:r>
          </a:p>
          <a:p>
            <a:r>
              <a:rPr lang="en-US" sz="1600" dirty="0">
                <a:latin typeface="Poppins" pitchFamily="2" charset="77"/>
                <a:cs typeface="Poppins" pitchFamily="2" charset="77"/>
              </a:rPr>
              <a:t>RNA-sequencing experiments.  Preprint available </a:t>
            </a:r>
            <a:r>
              <a:rPr lang="en-US" sz="1600" dirty="0" err="1">
                <a:latin typeface="Poppins" pitchFamily="2" charset="77"/>
                <a:cs typeface="Poppins" pitchFamily="2" charset="77"/>
              </a:rPr>
              <a:t>from:https</a:t>
            </a:r>
            <a:r>
              <a:rPr lang="en-US" sz="1600" dirty="0">
                <a:latin typeface="Poppins" pitchFamily="2" charset="77"/>
                <a:cs typeface="Poppins" pitchFamily="2" charset="77"/>
              </a:rPr>
              <a:t>://</a:t>
            </a:r>
            <a:r>
              <a:rPr lang="en-US" sz="1600" dirty="0" err="1">
                <a:latin typeface="Poppins" pitchFamily="2" charset="77"/>
                <a:cs typeface="Poppins" pitchFamily="2" charset="77"/>
              </a:rPr>
              <a:t>doi.org</a:t>
            </a:r>
            <a:r>
              <a:rPr lang="en-US" sz="1600" dirty="0">
                <a:latin typeface="Poppins" pitchFamily="2" charset="77"/>
                <a:cs typeface="Poppins" pitchFamily="2" charset="77"/>
              </a:rPr>
              <a:t>/10.1093/biostatistics/kxx053 (2017).</a:t>
            </a:r>
          </a:p>
        </p:txBody>
      </p:sp>
      <p:pic>
        <p:nvPicPr>
          <p:cNvPr id="6" name="Content Placeholder 3" descr="tsne_e11_e12_h6_nUMI_percentMito.pdf">
            <a:extLst>
              <a:ext uri="{FF2B5EF4-FFF2-40B4-BE49-F238E27FC236}">
                <a16:creationId xmlns:a16="http://schemas.microsoft.com/office/drawing/2014/main" id="{22B300ED-E533-5646-9886-55E2A9112866}"/>
              </a:ext>
            </a:extLst>
          </p:cNvPr>
          <p:cNvPicPr>
            <a:picLocks noChangeAspect="1"/>
          </p:cNvPicPr>
          <p:nvPr/>
        </p:nvPicPr>
        <p:blipFill>
          <a:blip r:embed="rId2">
            <a:extLst>
              <a:ext uri="{28A0092B-C50C-407E-A947-70E740481C1C}">
                <a14:useLocalDpi xmlns:a14="http://schemas.microsoft.com/office/drawing/2010/main" val="0"/>
              </a:ext>
            </a:extLst>
          </a:blip>
          <a:srcRect l="-40157" r="-40157"/>
          <a:stretch>
            <a:fillRect/>
          </a:stretch>
        </p:blipFill>
        <p:spPr>
          <a:xfrm>
            <a:off x="592183" y="1043845"/>
            <a:ext cx="8860820" cy="4914129"/>
          </a:xfrm>
          <a:prstGeom prst="rect">
            <a:avLst/>
          </a:prstGeom>
        </p:spPr>
      </p:pic>
      <p:sp>
        <p:nvSpPr>
          <p:cNvPr id="7" name="Rectangle 6">
            <a:extLst>
              <a:ext uri="{FF2B5EF4-FFF2-40B4-BE49-F238E27FC236}">
                <a16:creationId xmlns:a16="http://schemas.microsoft.com/office/drawing/2014/main" id="{4B811FB0-832D-CE44-82CE-17A445608CB8}"/>
              </a:ext>
            </a:extLst>
          </p:cNvPr>
          <p:cNvSpPr/>
          <p:nvPr/>
        </p:nvSpPr>
        <p:spPr>
          <a:xfrm>
            <a:off x="7129005" y="2971800"/>
            <a:ext cx="855268" cy="9144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4243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A8E37-97B1-D94B-85BD-1BD7066BC7B7}"/>
              </a:ext>
            </a:extLst>
          </p:cNvPr>
          <p:cNvSpPr txBox="1">
            <a:spLocks/>
          </p:cNvSpPr>
          <p:nvPr/>
        </p:nvSpPr>
        <p:spPr>
          <a:xfrm>
            <a:off x="209006" y="290866"/>
            <a:ext cx="11390811" cy="868362"/>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3200" b="0" dirty="0">
                <a:solidFill>
                  <a:srgbClr val="14A1D4"/>
                </a:solidFill>
                <a:latin typeface="Poppins" pitchFamily="2" charset="77"/>
                <a:cs typeface="Poppins" pitchFamily="2" charset="77"/>
              </a:rPr>
              <a:t>Confounding in </a:t>
            </a:r>
            <a:r>
              <a:rPr lang="en-US" sz="3200" b="0" dirty="0" err="1">
                <a:solidFill>
                  <a:srgbClr val="14A1D4"/>
                </a:solidFill>
                <a:latin typeface="Poppins" pitchFamily="2" charset="77"/>
                <a:cs typeface="Poppins" pitchFamily="2" charset="77"/>
              </a:rPr>
              <a:t>scRNA</a:t>
            </a:r>
            <a:r>
              <a:rPr lang="en-US" sz="3200" b="0" dirty="0">
                <a:solidFill>
                  <a:srgbClr val="14A1D4"/>
                </a:solidFill>
                <a:latin typeface="Poppins" pitchFamily="2" charset="77"/>
                <a:cs typeface="Poppins" pitchFamily="2" charset="77"/>
              </a:rPr>
              <a:t>-seq data is </a:t>
            </a:r>
            <a:r>
              <a:rPr lang="en-US" sz="3200" b="0">
                <a:solidFill>
                  <a:srgbClr val="14A1D4"/>
                </a:solidFill>
                <a:latin typeface="Poppins" pitchFamily="2" charset="77"/>
                <a:cs typeface="Poppins" pitchFamily="2" charset="77"/>
              </a:rPr>
              <a:t>a problem</a:t>
            </a:r>
            <a:endParaRPr lang="en-US" sz="3200" b="0" dirty="0">
              <a:solidFill>
                <a:srgbClr val="14A1D4"/>
              </a:solidFill>
              <a:latin typeface="Poppins" pitchFamily="2" charset="77"/>
              <a:cs typeface="Poppins" pitchFamily="2" charset="77"/>
            </a:endParaRPr>
          </a:p>
        </p:txBody>
      </p:sp>
      <p:sp>
        <p:nvSpPr>
          <p:cNvPr id="7" name="Rectangle 6">
            <a:extLst>
              <a:ext uri="{FF2B5EF4-FFF2-40B4-BE49-F238E27FC236}">
                <a16:creationId xmlns:a16="http://schemas.microsoft.com/office/drawing/2014/main" id="{4B811FB0-832D-CE44-82CE-17A445608CB8}"/>
              </a:ext>
            </a:extLst>
          </p:cNvPr>
          <p:cNvSpPr/>
          <p:nvPr/>
        </p:nvSpPr>
        <p:spPr>
          <a:xfrm>
            <a:off x="7129005" y="2971800"/>
            <a:ext cx="855268" cy="9144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D2C8DF1-3830-4258-1DAD-D98A58FBF6CF}"/>
              </a:ext>
            </a:extLst>
          </p:cNvPr>
          <p:cNvPicPr>
            <a:picLocks noChangeAspect="1"/>
          </p:cNvPicPr>
          <p:nvPr/>
        </p:nvPicPr>
        <p:blipFill>
          <a:blip r:embed="rId2"/>
          <a:stretch>
            <a:fillRect/>
          </a:stretch>
        </p:blipFill>
        <p:spPr>
          <a:xfrm>
            <a:off x="1420060" y="1293060"/>
            <a:ext cx="7772400" cy="2882643"/>
          </a:xfrm>
          <a:prstGeom prst="rect">
            <a:avLst/>
          </a:prstGeom>
        </p:spPr>
      </p:pic>
    </p:spTree>
    <p:extLst>
      <p:ext uri="{BB962C8B-B14F-4D97-AF65-F5344CB8AC3E}">
        <p14:creationId xmlns:p14="http://schemas.microsoft.com/office/powerpoint/2010/main" val="3085973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368A275-D42C-F146-938D-CEE82F4CE6BD}"/>
              </a:ext>
            </a:extLst>
          </p:cNvPr>
          <p:cNvSpPr/>
          <p:nvPr/>
        </p:nvSpPr>
        <p:spPr>
          <a:xfrm>
            <a:off x="5767310" y="6156747"/>
            <a:ext cx="6205545" cy="369332"/>
          </a:xfrm>
          <a:prstGeom prst="rect">
            <a:avLst/>
          </a:prstGeom>
        </p:spPr>
        <p:txBody>
          <a:bodyPr wrap="none">
            <a:spAutoFit/>
          </a:bodyPr>
          <a:lstStyle/>
          <a:p>
            <a:r>
              <a:rPr lang="en-US" dirty="0">
                <a:latin typeface="Poppins" pitchFamily="2" charset="77"/>
                <a:cs typeface="Poppins" pitchFamily="2" charset="77"/>
              </a:rPr>
              <a:t>https://</a:t>
            </a:r>
            <a:r>
              <a:rPr lang="en-US" dirty="0" err="1">
                <a:latin typeface="Poppins" pitchFamily="2" charset="77"/>
                <a:cs typeface="Poppins" pitchFamily="2" charset="77"/>
              </a:rPr>
              <a:t>www.nature.com</a:t>
            </a:r>
            <a:r>
              <a:rPr lang="en-US" dirty="0">
                <a:latin typeface="Poppins" pitchFamily="2" charset="77"/>
                <a:cs typeface="Poppins" pitchFamily="2" charset="77"/>
              </a:rPr>
              <a:t>/articles/s41592-018-0254-1</a:t>
            </a:r>
          </a:p>
        </p:txBody>
      </p:sp>
      <p:pic>
        <p:nvPicPr>
          <p:cNvPr id="4" name="Picture 3" descr="Diagram&#10;&#10;Description automatically generated">
            <a:extLst>
              <a:ext uri="{FF2B5EF4-FFF2-40B4-BE49-F238E27FC236}">
                <a16:creationId xmlns:a16="http://schemas.microsoft.com/office/drawing/2014/main" id="{62603699-6242-264C-BD02-65F81028EB05}"/>
              </a:ext>
            </a:extLst>
          </p:cNvPr>
          <p:cNvPicPr>
            <a:picLocks noChangeAspect="1"/>
          </p:cNvPicPr>
          <p:nvPr/>
        </p:nvPicPr>
        <p:blipFill rotWithShape="1">
          <a:blip r:embed="rId2"/>
          <a:srcRect l="1767" r="4751"/>
          <a:stretch/>
        </p:blipFill>
        <p:spPr>
          <a:xfrm>
            <a:off x="1967344" y="1200150"/>
            <a:ext cx="8001845" cy="4457700"/>
          </a:xfrm>
          <a:prstGeom prst="rect">
            <a:avLst/>
          </a:prstGeom>
        </p:spPr>
      </p:pic>
      <p:sp>
        <p:nvSpPr>
          <p:cNvPr id="5" name="Rectangle 4">
            <a:extLst>
              <a:ext uri="{FF2B5EF4-FFF2-40B4-BE49-F238E27FC236}">
                <a16:creationId xmlns:a16="http://schemas.microsoft.com/office/drawing/2014/main" id="{FE301AAF-229D-CC48-8CAB-6921C367C9A2}"/>
              </a:ext>
            </a:extLst>
          </p:cNvPr>
          <p:cNvSpPr/>
          <p:nvPr/>
        </p:nvSpPr>
        <p:spPr>
          <a:xfrm>
            <a:off x="200722" y="331921"/>
            <a:ext cx="8669361" cy="584775"/>
          </a:xfrm>
          <a:prstGeom prst="rect">
            <a:avLst/>
          </a:prstGeom>
        </p:spPr>
        <p:txBody>
          <a:bodyPr wrap="none">
            <a:spAutoFit/>
          </a:bodyPr>
          <a:lstStyle/>
          <a:p>
            <a:r>
              <a:rPr lang="en-US" sz="3200" dirty="0">
                <a:solidFill>
                  <a:srgbClr val="14A1D4"/>
                </a:solidFill>
                <a:latin typeface="Poppins" pitchFamily="2" charset="77"/>
                <a:cs typeface="Poppins" pitchFamily="2" charset="77"/>
              </a:rPr>
              <a:t>Well and badly analyzed </a:t>
            </a:r>
            <a:r>
              <a:rPr lang="en-US" sz="3200" dirty="0" err="1">
                <a:solidFill>
                  <a:srgbClr val="14A1D4"/>
                </a:solidFill>
                <a:latin typeface="Poppins" pitchFamily="2" charset="77"/>
                <a:cs typeface="Poppins" pitchFamily="2" charset="77"/>
              </a:rPr>
              <a:t>scRNA</a:t>
            </a:r>
            <a:r>
              <a:rPr lang="en-US" sz="3200" dirty="0">
                <a:solidFill>
                  <a:srgbClr val="14A1D4"/>
                </a:solidFill>
                <a:latin typeface="Poppins" pitchFamily="2" charset="77"/>
                <a:cs typeface="Poppins" pitchFamily="2" charset="77"/>
              </a:rPr>
              <a:t>-seq data</a:t>
            </a:r>
            <a:endParaRPr lang="en-US" sz="3200" dirty="0"/>
          </a:p>
        </p:txBody>
      </p:sp>
    </p:spTree>
    <p:extLst>
      <p:ext uri="{BB962C8B-B14F-4D97-AF65-F5344CB8AC3E}">
        <p14:creationId xmlns:p14="http://schemas.microsoft.com/office/powerpoint/2010/main" val="203480313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atchEffectsInScRNA-seq.png">
            <a:extLst>
              <a:ext uri="{FF2B5EF4-FFF2-40B4-BE49-F238E27FC236}">
                <a16:creationId xmlns:a16="http://schemas.microsoft.com/office/drawing/2014/main" id="{D2DE4AA1-228D-A546-AF72-16B6FC432D50}"/>
              </a:ext>
            </a:extLst>
          </p:cNvPr>
          <p:cNvPicPr>
            <a:picLocks noChangeAspect="1"/>
          </p:cNvPicPr>
          <p:nvPr/>
        </p:nvPicPr>
        <p:blipFill rotWithShape="1">
          <a:blip r:embed="rId2">
            <a:extLst>
              <a:ext uri="{28A0092B-C50C-407E-A947-70E740481C1C}">
                <a14:useLocalDpi xmlns:a14="http://schemas.microsoft.com/office/drawing/2010/main" val="0"/>
              </a:ext>
            </a:extLst>
          </a:blip>
          <a:srcRect t="6050"/>
          <a:stretch/>
        </p:blipFill>
        <p:spPr>
          <a:xfrm>
            <a:off x="931334" y="892098"/>
            <a:ext cx="8500533" cy="5965901"/>
          </a:xfrm>
          <a:prstGeom prst="rect">
            <a:avLst/>
          </a:prstGeom>
        </p:spPr>
      </p:pic>
      <p:sp>
        <p:nvSpPr>
          <p:cNvPr id="3" name="Title 1">
            <a:extLst>
              <a:ext uri="{FF2B5EF4-FFF2-40B4-BE49-F238E27FC236}">
                <a16:creationId xmlns:a16="http://schemas.microsoft.com/office/drawing/2014/main" id="{19FDA7A5-C017-6B46-A59B-D5131800096D}"/>
              </a:ext>
            </a:extLst>
          </p:cNvPr>
          <p:cNvSpPr txBox="1">
            <a:spLocks/>
          </p:cNvSpPr>
          <p:nvPr/>
        </p:nvSpPr>
        <p:spPr>
          <a:xfrm>
            <a:off x="223024" y="273923"/>
            <a:ext cx="12192000" cy="1013329"/>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3200" b="0" dirty="0">
                <a:solidFill>
                  <a:srgbClr val="14A1D4"/>
                </a:solidFill>
                <a:latin typeface="Poppins" pitchFamily="2" charset="77"/>
                <a:ea typeface="Helvetica Neue Light" panose="02000403000000020004" pitchFamily="2" charset="0"/>
                <a:cs typeface="Poppins" pitchFamily="2" charset="77"/>
              </a:rPr>
              <a:t>Confounding biological variation and batch effects</a:t>
            </a:r>
          </a:p>
        </p:txBody>
      </p:sp>
    </p:spTree>
    <p:extLst>
      <p:ext uri="{BB962C8B-B14F-4D97-AF65-F5344CB8AC3E}">
        <p14:creationId xmlns:p14="http://schemas.microsoft.com/office/powerpoint/2010/main" val="204952096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3AF3166-4525-919E-90BE-1DAE68B48425}"/>
              </a:ext>
            </a:extLst>
          </p:cNvPr>
          <p:cNvPicPr>
            <a:picLocks noChangeAspect="1"/>
          </p:cNvPicPr>
          <p:nvPr/>
        </p:nvPicPr>
        <p:blipFill>
          <a:blip r:embed="rId2"/>
          <a:stretch>
            <a:fillRect/>
          </a:stretch>
        </p:blipFill>
        <p:spPr>
          <a:xfrm>
            <a:off x="300538" y="2566737"/>
            <a:ext cx="5604710" cy="3898928"/>
          </a:xfrm>
          <a:prstGeom prst="rect">
            <a:avLst/>
          </a:prstGeom>
        </p:spPr>
      </p:pic>
      <p:pic>
        <p:nvPicPr>
          <p:cNvPr id="7" name="Picture 6">
            <a:extLst>
              <a:ext uri="{FF2B5EF4-FFF2-40B4-BE49-F238E27FC236}">
                <a16:creationId xmlns:a16="http://schemas.microsoft.com/office/drawing/2014/main" id="{863BB1C3-CE14-3A04-9BF3-45D08831030A}"/>
              </a:ext>
            </a:extLst>
          </p:cNvPr>
          <p:cNvPicPr>
            <a:picLocks noChangeAspect="1"/>
          </p:cNvPicPr>
          <p:nvPr/>
        </p:nvPicPr>
        <p:blipFill>
          <a:blip r:embed="rId3"/>
          <a:stretch>
            <a:fillRect/>
          </a:stretch>
        </p:blipFill>
        <p:spPr>
          <a:xfrm>
            <a:off x="6842238" y="1082800"/>
            <a:ext cx="4167864" cy="2967874"/>
          </a:xfrm>
          <a:prstGeom prst="rect">
            <a:avLst/>
          </a:prstGeom>
        </p:spPr>
      </p:pic>
      <p:sp>
        <p:nvSpPr>
          <p:cNvPr id="2" name="Title 1">
            <a:extLst>
              <a:ext uri="{FF2B5EF4-FFF2-40B4-BE49-F238E27FC236}">
                <a16:creationId xmlns:a16="http://schemas.microsoft.com/office/drawing/2014/main" id="{1C9412DE-0DE3-DB69-43F0-C0ACB2013D2B}"/>
              </a:ext>
            </a:extLst>
          </p:cNvPr>
          <p:cNvSpPr txBox="1">
            <a:spLocks/>
          </p:cNvSpPr>
          <p:nvPr/>
        </p:nvSpPr>
        <p:spPr>
          <a:xfrm>
            <a:off x="223024" y="273923"/>
            <a:ext cx="12192000" cy="1013329"/>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3200" b="0" dirty="0">
                <a:solidFill>
                  <a:srgbClr val="14A1D4"/>
                </a:solidFill>
                <a:latin typeface="Poppins" pitchFamily="2" charset="77"/>
                <a:ea typeface="Helvetica Neue Light" panose="02000403000000020004" pitchFamily="2" charset="0"/>
                <a:cs typeface="Poppins" pitchFamily="2" charset="77"/>
              </a:rPr>
              <a:t>Non confounding experiments – no batch effects</a:t>
            </a:r>
          </a:p>
        </p:txBody>
      </p:sp>
    </p:spTree>
    <p:extLst>
      <p:ext uri="{BB962C8B-B14F-4D97-AF65-F5344CB8AC3E}">
        <p14:creationId xmlns:p14="http://schemas.microsoft.com/office/powerpoint/2010/main" val="345495391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D58F408-FA65-F323-13CF-186B90EE56FF}"/>
              </a:ext>
            </a:extLst>
          </p:cNvPr>
          <p:cNvSpPr txBox="1"/>
          <p:nvPr/>
        </p:nvSpPr>
        <p:spPr>
          <a:xfrm>
            <a:off x="529390" y="1305341"/>
            <a:ext cx="10280124" cy="5391989"/>
          </a:xfrm>
          <a:prstGeom prst="rect">
            <a:avLst/>
          </a:prstGeom>
          <a:noFill/>
        </p:spPr>
        <p:txBody>
          <a:bodyPr wrap="square">
            <a:spAutoFit/>
          </a:bodyPr>
          <a:lstStyle/>
          <a:p>
            <a:pPr marL="342900" indent="-342900" algn="l">
              <a:lnSpc>
                <a:spcPct val="200000"/>
              </a:lnSpc>
              <a:buFont typeface="Courier New" panose="02070309020205020404" pitchFamily="49" charset="0"/>
              <a:buChar char="o"/>
            </a:pPr>
            <a:r>
              <a:rPr lang="en-US" sz="2200" b="0" i="0" dirty="0">
                <a:solidFill>
                  <a:srgbClr val="333333"/>
                </a:solidFill>
                <a:effectLst/>
                <a:latin typeface="Helvetica Neue" panose="02000503000000020004" pitchFamily="2" charset="0"/>
              </a:rPr>
              <a:t>Were all RNA isolations performed on the same day?</a:t>
            </a:r>
          </a:p>
          <a:p>
            <a:pPr marL="342900" indent="-342900" algn="l">
              <a:lnSpc>
                <a:spcPct val="200000"/>
              </a:lnSpc>
              <a:buFont typeface="Courier New" panose="02070309020205020404" pitchFamily="49" charset="0"/>
              <a:buChar char="o"/>
            </a:pPr>
            <a:r>
              <a:rPr lang="en-US" sz="2200" b="0" i="0" dirty="0">
                <a:solidFill>
                  <a:srgbClr val="333333"/>
                </a:solidFill>
                <a:effectLst/>
                <a:latin typeface="Helvetica Neue" panose="02000503000000020004" pitchFamily="2" charset="0"/>
              </a:rPr>
              <a:t>Were all library preparations performed on the same day?</a:t>
            </a:r>
          </a:p>
          <a:p>
            <a:pPr marL="342900" indent="-342900" algn="l">
              <a:lnSpc>
                <a:spcPct val="200000"/>
              </a:lnSpc>
              <a:buFont typeface="Courier New" panose="02070309020205020404" pitchFamily="49" charset="0"/>
              <a:buChar char="o"/>
            </a:pPr>
            <a:r>
              <a:rPr lang="en-US" sz="2200" b="0" i="0" dirty="0">
                <a:solidFill>
                  <a:srgbClr val="333333"/>
                </a:solidFill>
                <a:effectLst/>
                <a:latin typeface="Helvetica Neue" panose="02000503000000020004" pitchFamily="2" charset="0"/>
              </a:rPr>
              <a:t>Did the same person perform the RNA isolation/library preparation for all samples?</a:t>
            </a:r>
          </a:p>
          <a:p>
            <a:pPr marL="342900" indent="-342900" algn="l">
              <a:lnSpc>
                <a:spcPct val="200000"/>
              </a:lnSpc>
              <a:buFont typeface="Courier New" panose="02070309020205020404" pitchFamily="49" charset="0"/>
              <a:buChar char="o"/>
            </a:pPr>
            <a:r>
              <a:rPr lang="en-US" sz="2200" b="0" i="0" dirty="0">
                <a:solidFill>
                  <a:srgbClr val="333333"/>
                </a:solidFill>
                <a:effectLst/>
                <a:latin typeface="Helvetica Neue" panose="02000503000000020004" pitchFamily="2" charset="0"/>
              </a:rPr>
              <a:t>Did you use the same reagents for all samples?</a:t>
            </a:r>
          </a:p>
          <a:p>
            <a:pPr marL="342900" indent="-342900" algn="l">
              <a:lnSpc>
                <a:spcPct val="200000"/>
              </a:lnSpc>
              <a:buFont typeface="Courier New" panose="02070309020205020404" pitchFamily="49" charset="0"/>
              <a:buChar char="o"/>
            </a:pPr>
            <a:r>
              <a:rPr lang="en-US" sz="2200" b="0" i="0" dirty="0">
                <a:solidFill>
                  <a:srgbClr val="333333"/>
                </a:solidFill>
                <a:effectLst/>
                <a:latin typeface="Helvetica Neue" panose="02000503000000020004" pitchFamily="2" charset="0"/>
              </a:rPr>
              <a:t>Did you perform the RNA isolation/library preparation in the same location?</a:t>
            </a:r>
          </a:p>
          <a:p>
            <a:pPr algn="l">
              <a:lnSpc>
                <a:spcPct val="200000"/>
              </a:lnSpc>
            </a:pPr>
            <a:endParaRPr lang="en-US" sz="2000" b="0" i="0" dirty="0">
              <a:solidFill>
                <a:srgbClr val="333333"/>
              </a:solidFill>
              <a:effectLst/>
              <a:latin typeface="Helvetica Neue" panose="02000503000000020004" pitchFamily="2" charset="0"/>
            </a:endParaRPr>
          </a:p>
          <a:p>
            <a:pPr algn="l">
              <a:lnSpc>
                <a:spcPct val="200000"/>
              </a:lnSpc>
            </a:pPr>
            <a:r>
              <a:rPr lang="en-US" sz="2400" b="0" i="0" dirty="0">
                <a:solidFill>
                  <a:srgbClr val="333333"/>
                </a:solidFill>
                <a:effectLst/>
                <a:latin typeface="Helvetica Neue" panose="02000503000000020004" pitchFamily="2" charset="0"/>
              </a:rPr>
              <a:t>If </a:t>
            </a:r>
            <a:r>
              <a:rPr lang="en-US" sz="2400" b="0" i="1" dirty="0">
                <a:solidFill>
                  <a:srgbClr val="333333"/>
                </a:solidFill>
                <a:effectLst/>
                <a:latin typeface="Helvetica Neue" panose="02000503000000020004" pitchFamily="2" charset="0"/>
              </a:rPr>
              <a:t>any</a:t>
            </a:r>
            <a:r>
              <a:rPr lang="en-US" sz="2400" b="0" i="0" dirty="0">
                <a:solidFill>
                  <a:srgbClr val="333333"/>
                </a:solidFill>
                <a:effectLst/>
                <a:latin typeface="Helvetica Neue" panose="02000503000000020004" pitchFamily="2" charset="0"/>
              </a:rPr>
              <a:t> of the answers is </a:t>
            </a:r>
            <a:r>
              <a:rPr lang="en-US" sz="2400" b="1" i="0" dirty="0">
                <a:solidFill>
                  <a:srgbClr val="333333"/>
                </a:solidFill>
                <a:effectLst/>
                <a:latin typeface="Helvetica Neue" panose="02000503000000020004" pitchFamily="2" charset="0"/>
              </a:rPr>
              <a:t>‘No’</a:t>
            </a:r>
            <a:r>
              <a:rPr lang="en-US" sz="2400" b="0" i="0" dirty="0">
                <a:solidFill>
                  <a:srgbClr val="333333"/>
                </a:solidFill>
                <a:effectLst/>
                <a:latin typeface="Helvetica Neue" panose="02000503000000020004" pitchFamily="2" charset="0"/>
              </a:rPr>
              <a:t>, then you have batches.</a:t>
            </a:r>
          </a:p>
        </p:txBody>
      </p:sp>
      <p:sp>
        <p:nvSpPr>
          <p:cNvPr id="2" name="Title 1">
            <a:extLst>
              <a:ext uri="{FF2B5EF4-FFF2-40B4-BE49-F238E27FC236}">
                <a16:creationId xmlns:a16="http://schemas.microsoft.com/office/drawing/2014/main" id="{B9747220-AB88-FEB7-E612-BBFF991A19A2}"/>
              </a:ext>
            </a:extLst>
          </p:cNvPr>
          <p:cNvSpPr txBox="1">
            <a:spLocks/>
          </p:cNvSpPr>
          <p:nvPr/>
        </p:nvSpPr>
        <p:spPr>
          <a:xfrm>
            <a:off x="223024" y="273923"/>
            <a:ext cx="12192000" cy="1013329"/>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3200" b="0" dirty="0">
                <a:solidFill>
                  <a:srgbClr val="14A1D4"/>
                </a:solidFill>
                <a:latin typeface="Poppins" pitchFamily="2" charset="77"/>
                <a:ea typeface="Helvetica Neue Light" panose="02000403000000020004" pitchFamily="2" charset="0"/>
                <a:cs typeface="Poppins" pitchFamily="2" charset="77"/>
              </a:rPr>
              <a:t>Hot to know whether you have batches</a:t>
            </a:r>
          </a:p>
        </p:txBody>
      </p:sp>
    </p:spTree>
    <p:extLst>
      <p:ext uri="{BB962C8B-B14F-4D97-AF65-F5344CB8AC3E}">
        <p14:creationId xmlns:p14="http://schemas.microsoft.com/office/powerpoint/2010/main" val="366650900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412DE-0DE3-DB69-43F0-C0ACB2013D2B}"/>
              </a:ext>
            </a:extLst>
          </p:cNvPr>
          <p:cNvSpPr txBox="1">
            <a:spLocks/>
          </p:cNvSpPr>
          <p:nvPr/>
        </p:nvSpPr>
        <p:spPr>
          <a:xfrm>
            <a:off x="223024" y="273923"/>
            <a:ext cx="12192000" cy="1013329"/>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r>
              <a:rPr lang="en-US" sz="3200" b="0" dirty="0">
                <a:solidFill>
                  <a:srgbClr val="14A1D4"/>
                </a:solidFill>
                <a:latin typeface="Poppins" pitchFamily="2" charset="77"/>
                <a:ea typeface="Helvetica Neue Light" panose="02000403000000020004" pitchFamily="2" charset="0"/>
                <a:cs typeface="Poppins" pitchFamily="2" charset="77"/>
              </a:rPr>
              <a:t>Isolate batch effects for RNA-seq</a:t>
            </a:r>
          </a:p>
        </p:txBody>
      </p:sp>
      <p:sp>
        <p:nvSpPr>
          <p:cNvPr id="4" name="TextBox 3">
            <a:extLst>
              <a:ext uri="{FF2B5EF4-FFF2-40B4-BE49-F238E27FC236}">
                <a16:creationId xmlns:a16="http://schemas.microsoft.com/office/drawing/2014/main" id="{BFB6DE5A-9890-D0CB-09EB-96714E4B72AD}"/>
              </a:ext>
            </a:extLst>
          </p:cNvPr>
          <p:cNvSpPr txBox="1"/>
          <p:nvPr/>
        </p:nvSpPr>
        <p:spPr>
          <a:xfrm>
            <a:off x="363311" y="973504"/>
            <a:ext cx="11828689" cy="5145832"/>
          </a:xfrm>
          <a:prstGeom prst="rect">
            <a:avLst/>
          </a:prstGeom>
          <a:noFill/>
        </p:spPr>
        <p:txBody>
          <a:bodyPr wrap="square">
            <a:spAutoFit/>
          </a:bodyPr>
          <a:lstStyle/>
          <a:p>
            <a:pPr>
              <a:lnSpc>
                <a:spcPct val="200000"/>
              </a:lnSpc>
            </a:pPr>
            <a:r>
              <a:rPr lang="en-US" sz="2400" b="0" i="0" dirty="0">
                <a:solidFill>
                  <a:srgbClr val="333333"/>
                </a:solidFill>
                <a:effectLst/>
                <a:latin typeface="Helvetica Neue" panose="02000503000000020004" pitchFamily="2" charset="0"/>
              </a:rPr>
              <a:t>If unable to avoid batches:</a:t>
            </a:r>
            <a:endParaRPr lang="en-US" sz="2400" dirty="0">
              <a:solidFill>
                <a:srgbClr val="333333"/>
              </a:solidFill>
              <a:latin typeface="Helvetica Neue" panose="02000503000000020004" pitchFamily="2" charset="0"/>
            </a:endParaRPr>
          </a:p>
          <a:p>
            <a:pPr marL="342900" indent="-342900" algn="l">
              <a:lnSpc>
                <a:spcPct val="200000"/>
              </a:lnSpc>
              <a:buFont typeface="Courier New" panose="02070309020205020404" pitchFamily="49" charset="0"/>
              <a:buChar char="o"/>
            </a:pPr>
            <a:r>
              <a:rPr lang="en-US" sz="2400" dirty="0">
                <a:solidFill>
                  <a:srgbClr val="333333"/>
                </a:solidFill>
                <a:latin typeface="Helvetica Neue" panose="02000503000000020004" pitchFamily="2" charset="0"/>
              </a:rPr>
              <a:t>S</a:t>
            </a:r>
            <a:r>
              <a:rPr lang="en-US" sz="2400" b="0" i="0" dirty="0">
                <a:solidFill>
                  <a:srgbClr val="333333"/>
                </a:solidFill>
                <a:effectLst/>
                <a:latin typeface="Helvetica Neue" panose="02000503000000020004" pitchFamily="2" charset="0"/>
              </a:rPr>
              <a:t>plit replicates of the different sample groups across batches. </a:t>
            </a:r>
            <a:endParaRPr lang="en-US" sz="2400" dirty="0">
              <a:solidFill>
                <a:srgbClr val="333333"/>
              </a:solidFill>
              <a:latin typeface="Helvetica Neue" panose="02000503000000020004" pitchFamily="2" charset="0"/>
            </a:endParaRPr>
          </a:p>
          <a:p>
            <a:pPr marL="342900" indent="-342900" algn="l">
              <a:lnSpc>
                <a:spcPct val="200000"/>
              </a:lnSpc>
              <a:buFont typeface="Courier New" panose="02070309020205020404" pitchFamily="49" charset="0"/>
              <a:buChar char="o"/>
            </a:pPr>
            <a:r>
              <a:rPr lang="en-US" sz="2400" b="0" i="0" dirty="0">
                <a:solidFill>
                  <a:srgbClr val="333333"/>
                </a:solidFill>
                <a:effectLst/>
                <a:latin typeface="Helvetica Neue" panose="02000503000000020004" pitchFamily="2" charset="0"/>
              </a:rPr>
              <a:t>The more replicates the better (definitely more than 2).</a:t>
            </a:r>
          </a:p>
          <a:p>
            <a:pPr marL="342900" indent="-342900">
              <a:lnSpc>
                <a:spcPct val="200000"/>
              </a:lnSpc>
              <a:buFont typeface="Courier New" panose="02070309020205020404" pitchFamily="49" charset="0"/>
              <a:buChar char="o"/>
            </a:pPr>
            <a:r>
              <a:rPr lang="en-US" sz="2400" dirty="0">
                <a:solidFill>
                  <a:srgbClr val="333333"/>
                </a:solidFill>
                <a:latin typeface="Helvetica Neue" panose="02000503000000020004" pitchFamily="2" charset="0"/>
              </a:rPr>
              <a:t>I</a:t>
            </a:r>
            <a:r>
              <a:rPr lang="en-US" sz="2400" b="0" i="0" dirty="0">
                <a:solidFill>
                  <a:srgbClr val="333333"/>
                </a:solidFill>
                <a:effectLst/>
                <a:latin typeface="Helvetica Neue" panose="02000503000000020004" pitchFamily="2" charset="0"/>
              </a:rPr>
              <a:t>nclude batch information in your </a:t>
            </a:r>
            <a:r>
              <a:rPr lang="en-US" sz="2400" i="0" dirty="0">
                <a:solidFill>
                  <a:srgbClr val="333333"/>
                </a:solidFill>
                <a:effectLst/>
                <a:latin typeface="Helvetica Neue" panose="02000503000000020004" pitchFamily="2" charset="0"/>
              </a:rPr>
              <a:t>experimental metadata. </a:t>
            </a:r>
          </a:p>
          <a:p>
            <a:pPr marL="342900" indent="-342900">
              <a:lnSpc>
                <a:spcPct val="200000"/>
              </a:lnSpc>
              <a:buFont typeface="Courier New" panose="02070309020205020404" pitchFamily="49" charset="0"/>
              <a:buChar char="o"/>
            </a:pPr>
            <a:r>
              <a:rPr lang="en-US" sz="2400" b="0" i="0" dirty="0">
                <a:solidFill>
                  <a:srgbClr val="333333"/>
                </a:solidFill>
                <a:effectLst/>
                <a:latin typeface="Helvetica Neue" panose="02000503000000020004" pitchFamily="2" charset="0"/>
              </a:rPr>
              <a:t>During the analysis regress out the variation due to batch if not confounded so it doesn’t affect the results.</a:t>
            </a:r>
          </a:p>
          <a:p>
            <a:pPr marL="342900" indent="-342900" algn="l">
              <a:lnSpc>
                <a:spcPct val="200000"/>
              </a:lnSpc>
              <a:buFont typeface="Courier New" panose="02070309020205020404" pitchFamily="49" charset="0"/>
              <a:buChar char="o"/>
            </a:pPr>
            <a:endParaRPr lang="en-US" sz="2400" b="0" i="0" dirty="0">
              <a:solidFill>
                <a:srgbClr val="333333"/>
              </a:solidFill>
              <a:effectLst/>
              <a:latin typeface="Helvetica Neue" panose="02000503000000020004" pitchFamily="2" charset="0"/>
            </a:endParaRPr>
          </a:p>
        </p:txBody>
      </p:sp>
      <p:sp>
        <p:nvSpPr>
          <p:cNvPr id="10" name="TextBox 9">
            <a:extLst>
              <a:ext uri="{FF2B5EF4-FFF2-40B4-BE49-F238E27FC236}">
                <a16:creationId xmlns:a16="http://schemas.microsoft.com/office/drawing/2014/main" id="{EB95281C-C7AF-202D-6A44-9CE1D71F8F08}"/>
              </a:ext>
            </a:extLst>
          </p:cNvPr>
          <p:cNvSpPr txBox="1"/>
          <p:nvPr/>
        </p:nvSpPr>
        <p:spPr>
          <a:xfrm>
            <a:off x="1729336" y="6134862"/>
            <a:ext cx="10310131" cy="461665"/>
          </a:xfrm>
          <a:prstGeom prst="rect">
            <a:avLst/>
          </a:prstGeom>
          <a:noFill/>
        </p:spPr>
        <p:txBody>
          <a:bodyPr wrap="square">
            <a:spAutoFit/>
          </a:bodyPr>
          <a:lstStyle/>
          <a:p>
            <a:r>
              <a:rPr lang="en-US" sz="2400" b="0" i="0" dirty="0" err="1">
                <a:solidFill>
                  <a:srgbClr val="CD28A3"/>
                </a:solidFill>
                <a:effectLst/>
                <a:latin typeface=""/>
              </a:rPr>
              <a:t>scRNA</a:t>
            </a:r>
            <a:r>
              <a:rPr lang="en-US" sz="2400" b="0" i="0" dirty="0">
                <a:solidFill>
                  <a:srgbClr val="CD28A3"/>
                </a:solidFill>
                <a:effectLst/>
                <a:latin typeface=""/>
              </a:rPr>
              <a:t>-seq workshop – January 26th-27</a:t>
            </a:r>
            <a:r>
              <a:rPr lang="en-US" sz="2400" b="0" i="0" baseline="30000" dirty="0">
                <a:solidFill>
                  <a:srgbClr val="CD28A3"/>
                </a:solidFill>
                <a:effectLst/>
                <a:latin typeface=""/>
              </a:rPr>
              <a:t>th</a:t>
            </a:r>
            <a:r>
              <a:rPr lang="en-US" sz="2400" b="0" i="0" dirty="0">
                <a:solidFill>
                  <a:srgbClr val="CD28A3"/>
                </a:solidFill>
                <a:effectLst/>
                <a:latin typeface=""/>
              </a:rPr>
              <a:t> focusing on batch effect day 2</a:t>
            </a:r>
            <a:endParaRPr lang="en-US" sz="2400" dirty="0">
              <a:solidFill>
                <a:srgbClr val="CD28A3"/>
              </a:solidFill>
              <a:latin typeface=""/>
            </a:endParaRPr>
          </a:p>
        </p:txBody>
      </p:sp>
    </p:spTree>
    <p:extLst>
      <p:ext uri="{BB962C8B-B14F-4D97-AF65-F5344CB8AC3E}">
        <p14:creationId xmlns:p14="http://schemas.microsoft.com/office/powerpoint/2010/main" val="401500793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8E842-1722-3C43-97A1-6584CA2D7B8B}"/>
              </a:ext>
            </a:extLst>
          </p:cNvPr>
          <p:cNvSpPr>
            <a:spLocks noGrp="1"/>
          </p:cNvSpPr>
          <p:nvPr>
            <p:ph type="title"/>
          </p:nvPr>
        </p:nvSpPr>
        <p:spPr>
          <a:xfrm>
            <a:off x="555567" y="723207"/>
            <a:ext cx="10515600" cy="626325"/>
          </a:xfrm>
        </p:spPr>
        <p:txBody>
          <a:bodyPr/>
          <a:lstStyle/>
          <a:p>
            <a:r>
              <a:rPr lang="en" b="0" dirty="0">
                <a:latin typeface="Poppins" pitchFamily="2" charset="77"/>
                <a:ea typeface="Helvetica Neue Light" panose="02000403000000020004" pitchFamily="2" charset="0"/>
                <a:cs typeface="Poppins" pitchFamily="2" charset="77"/>
              </a:rPr>
              <a:t>Experimental design allow you to:</a:t>
            </a:r>
            <a:endParaRPr lang="en-US" b="0" dirty="0">
              <a:latin typeface="Poppins" pitchFamily="2" charset="77"/>
              <a:cs typeface="Poppins" pitchFamily="2" charset="77"/>
            </a:endParaRPr>
          </a:p>
        </p:txBody>
      </p:sp>
      <p:sp>
        <p:nvSpPr>
          <p:cNvPr id="5" name="Rectangle 4">
            <a:extLst>
              <a:ext uri="{FF2B5EF4-FFF2-40B4-BE49-F238E27FC236}">
                <a16:creationId xmlns:a16="http://schemas.microsoft.com/office/drawing/2014/main" id="{2B8011E7-5C9B-794B-B1B8-E7787B0D529B}"/>
              </a:ext>
            </a:extLst>
          </p:cNvPr>
          <p:cNvSpPr/>
          <p:nvPr/>
        </p:nvSpPr>
        <p:spPr>
          <a:xfrm>
            <a:off x="356461" y="2087980"/>
            <a:ext cx="11835539" cy="4046813"/>
          </a:xfrm>
          <a:prstGeom prst="rect">
            <a:avLst/>
          </a:prstGeom>
        </p:spPr>
        <p:txBody>
          <a:bodyPr wrap="square">
            <a:spAutoFit/>
          </a:bodyPr>
          <a:lstStyle/>
          <a:p>
            <a:pPr>
              <a:lnSpc>
                <a:spcPct val="200000"/>
              </a:lnSpc>
            </a:pPr>
            <a:r>
              <a:rPr lang="en-US" sz="2200" dirty="0">
                <a:latin typeface="Helvetica Neue Light" panose="02000403000000020004" pitchFamily="2" charset="0"/>
                <a:ea typeface="Helvetica Neue Light" panose="02000403000000020004" pitchFamily="2" charset="0"/>
              </a:rPr>
              <a:t>(1) choose an experimental design that is appropriate for the research problem at hand</a:t>
            </a:r>
          </a:p>
          <a:p>
            <a:pPr>
              <a:lnSpc>
                <a:spcPct val="200000"/>
              </a:lnSpc>
            </a:pPr>
            <a:r>
              <a:rPr lang="en-US" sz="2200" dirty="0">
                <a:latin typeface="Helvetica Neue Light" panose="02000403000000020004" pitchFamily="2" charset="0"/>
                <a:ea typeface="Helvetica Neue Light" panose="02000403000000020004" pitchFamily="2" charset="0"/>
              </a:rPr>
              <a:t>(2) construct the design (performing randomization and determining the number of replicates)</a:t>
            </a:r>
          </a:p>
          <a:p>
            <a:pPr>
              <a:lnSpc>
                <a:spcPct val="200000"/>
              </a:lnSpc>
            </a:pPr>
            <a:r>
              <a:rPr lang="en-US" sz="2200" dirty="0">
                <a:latin typeface="Helvetica Neue Light" panose="02000403000000020004" pitchFamily="2" charset="0"/>
                <a:ea typeface="Helvetica Neue Light" panose="02000403000000020004" pitchFamily="2" charset="0"/>
              </a:rPr>
              <a:t>(3) execute the plan to collect the data (or advise a colleague on how to do it)</a:t>
            </a:r>
          </a:p>
          <a:p>
            <a:pPr>
              <a:lnSpc>
                <a:spcPct val="200000"/>
              </a:lnSpc>
            </a:pPr>
            <a:r>
              <a:rPr lang="en-US" sz="2200" dirty="0">
                <a:latin typeface="Helvetica Neue Light" panose="02000403000000020004" pitchFamily="2" charset="0"/>
                <a:ea typeface="Helvetica Neue Light" panose="02000403000000020004" pitchFamily="2" charset="0"/>
              </a:rPr>
              <a:t>(4) determine the model appropriate for the data</a:t>
            </a:r>
          </a:p>
          <a:p>
            <a:pPr>
              <a:lnSpc>
                <a:spcPct val="200000"/>
              </a:lnSpc>
            </a:pPr>
            <a:r>
              <a:rPr lang="en-US" sz="2200" dirty="0">
                <a:latin typeface="Helvetica Neue Light" panose="02000403000000020004" pitchFamily="2" charset="0"/>
                <a:ea typeface="Helvetica Neue Light" panose="02000403000000020004" pitchFamily="2" charset="0"/>
              </a:rPr>
              <a:t>(5) fit the model to the data</a:t>
            </a:r>
          </a:p>
          <a:p>
            <a:pPr>
              <a:lnSpc>
                <a:spcPct val="200000"/>
              </a:lnSpc>
            </a:pPr>
            <a:r>
              <a:rPr lang="en-US" sz="2200" dirty="0">
                <a:latin typeface="Helvetica Neue Light" panose="02000403000000020004" pitchFamily="2" charset="0"/>
                <a:ea typeface="Helvetica Neue Light" panose="02000403000000020004" pitchFamily="2" charset="0"/>
              </a:rPr>
              <a:t>(6) interpret the data and present the results in a meaningful way to answer the research question</a:t>
            </a:r>
          </a:p>
        </p:txBody>
      </p:sp>
    </p:spTree>
    <p:extLst>
      <p:ext uri="{BB962C8B-B14F-4D97-AF65-F5344CB8AC3E}">
        <p14:creationId xmlns:p14="http://schemas.microsoft.com/office/powerpoint/2010/main" val="295700449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11744-0A28-3749-87B3-07BACB3B4BE8}"/>
              </a:ext>
            </a:extLst>
          </p:cNvPr>
          <p:cNvSpPr>
            <a:spLocks noGrp="1"/>
          </p:cNvSpPr>
          <p:nvPr>
            <p:ph type="title"/>
          </p:nvPr>
        </p:nvSpPr>
        <p:spPr>
          <a:xfrm>
            <a:off x="838200" y="714744"/>
            <a:ext cx="10515600" cy="626325"/>
          </a:xfrm>
        </p:spPr>
        <p:txBody>
          <a:bodyPr/>
          <a:lstStyle/>
          <a:p>
            <a:r>
              <a:rPr lang="en-US" b="0" dirty="0">
                <a:latin typeface="Poppins" pitchFamily="2" charset="77"/>
                <a:cs typeface="Poppins" pitchFamily="2" charset="77"/>
              </a:rPr>
              <a:t>Take – home messages</a:t>
            </a:r>
          </a:p>
        </p:txBody>
      </p:sp>
      <p:sp>
        <p:nvSpPr>
          <p:cNvPr id="3" name="Content Placeholder 2">
            <a:extLst>
              <a:ext uri="{FF2B5EF4-FFF2-40B4-BE49-F238E27FC236}">
                <a16:creationId xmlns:a16="http://schemas.microsoft.com/office/drawing/2014/main" id="{C66BA910-1C0C-A344-A575-F0218390A6C4}"/>
              </a:ext>
            </a:extLst>
          </p:cNvPr>
          <p:cNvSpPr>
            <a:spLocks noGrp="1"/>
          </p:cNvSpPr>
          <p:nvPr>
            <p:ph idx="1"/>
          </p:nvPr>
        </p:nvSpPr>
        <p:spPr>
          <a:xfrm>
            <a:off x="838200" y="1825625"/>
            <a:ext cx="10515600" cy="4456669"/>
          </a:xfrm>
        </p:spPr>
        <p:txBody>
          <a:bodyPr/>
          <a:lstStyle/>
          <a:p>
            <a:pPr marL="457200" indent="-457200">
              <a:lnSpc>
                <a:spcPct val="150000"/>
              </a:lnSpc>
              <a:buFont typeface="Courier New" panose="02070309020205020404" pitchFamily="49" charset="0"/>
              <a:buChar char="o"/>
            </a:pPr>
            <a:r>
              <a:rPr lang="en-US" dirty="0"/>
              <a:t>Plan ahead </a:t>
            </a:r>
          </a:p>
          <a:p>
            <a:pPr marL="457200" indent="-457200">
              <a:lnSpc>
                <a:spcPct val="150000"/>
              </a:lnSpc>
              <a:buFont typeface="Courier New" panose="02070309020205020404" pitchFamily="49" charset="0"/>
              <a:buChar char="o"/>
            </a:pPr>
            <a:r>
              <a:rPr lang="en-US" dirty="0"/>
              <a:t>Prevent bias from uncontrollable </a:t>
            </a:r>
          </a:p>
          <a:p>
            <a:pPr marL="457200" indent="-457200">
              <a:lnSpc>
                <a:spcPct val="150000"/>
              </a:lnSpc>
              <a:buFont typeface="Courier New" panose="02070309020205020404" pitchFamily="49" charset="0"/>
              <a:buChar char="o"/>
            </a:pPr>
            <a:r>
              <a:rPr lang="en-US" dirty="0"/>
              <a:t>Randomization and balancing</a:t>
            </a:r>
          </a:p>
          <a:p>
            <a:pPr marL="457200" indent="-457200">
              <a:lnSpc>
                <a:spcPct val="150000"/>
              </a:lnSpc>
              <a:buFont typeface="Courier New" panose="02070309020205020404" pitchFamily="49" charset="0"/>
              <a:buChar char="o"/>
            </a:pPr>
            <a:r>
              <a:rPr lang="en-US" dirty="0"/>
              <a:t>Write it down in an Experimental plan</a:t>
            </a:r>
          </a:p>
          <a:p>
            <a:pPr marL="457200" indent="-457200">
              <a:lnSpc>
                <a:spcPct val="150000"/>
              </a:lnSpc>
              <a:buFont typeface="Courier New" panose="02070309020205020404" pitchFamily="49" charset="0"/>
              <a:buChar char="o"/>
            </a:pPr>
            <a:r>
              <a:rPr lang="en-US" dirty="0"/>
              <a:t>Follow the experimental plan</a:t>
            </a:r>
          </a:p>
          <a:p>
            <a:pPr marL="457200" indent="-457200">
              <a:lnSpc>
                <a:spcPct val="150000"/>
              </a:lnSpc>
              <a:buFont typeface="Courier New" panose="02070309020205020404" pitchFamily="49" charset="0"/>
              <a:buChar char="o"/>
            </a:pPr>
            <a:r>
              <a:rPr lang="en-US" dirty="0"/>
              <a:t>Be careful with interpretation of results!</a:t>
            </a:r>
          </a:p>
        </p:txBody>
      </p:sp>
    </p:spTree>
    <p:extLst>
      <p:ext uri="{BB962C8B-B14F-4D97-AF65-F5344CB8AC3E}">
        <p14:creationId xmlns:p14="http://schemas.microsoft.com/office/powerpoint/2010/main" val="1964336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onnidis.png">
            <a:extLst>
              <a:ext uri="{FF2B5EF4-FFF2-40B4-BE49-F238E27FC236}">
                <a16:creationId xmlns:a16="http://schemas.microsoft.com/office/drawing/2014/main" id="{9627DB03-41CE-4A45-AF96-8F0CF7FAA6E5}"/>
              </a:ext>
            </a:extLst>
          </p:cNvPr>
          <p:cNvPicPr>
            <a:picLocks noChangeAspect="1"/>
          </p:cNvPicPr>
          <p:nvPr/>
        </p:nvPicPr>
        <p:blipFill rotWithShape="1">
          <a:blip r:embed="rId2">
            <a:extLst>
              <a:ext uri="{28A0092B-C50C-407E-A947-70E740481C1C}">
                <a14:useLocalDpi xmlns:a14="http://schemas.microsoft.com/office/drawing/2010/main" val="0"/>
              </a:ext>
            </a:extLst>
          </a:blip>
          <a:srcRect b="-3295"/>
          <a:stretch/>
        </p:blipFill>
        <p:spPr>
          <a:xfrm>
            <a:off x="1296784" y="0"/>
            <a:ext cx="9144000" cy="6388100"/>
          </a:xfrm>
          <a:prstGeom prst="rect">
            <a:avLst/>
          </a:prstGeom>
        </p:spPr>
      </p:pic>
      <p:pic>
        <p:nvPicPr>
          <p:cNvPr id="5" name="Picture 4" descr="IonnidisRef.png">
            <a:extLst>
              <a:ext uri="{FF2B5EF4-FFF2-40B4-BE49-F238E27FC236}">
                <a16:creationId xmlns:a16="http://schemas.microsoft.com/office/drawing/2014/main" id="{34634851-6698-AE40-BF31-AF057031D5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1584" y="6388100"/>
            <a:ext cx="3759200" cy="469900"/>
          </a:xfrm>
          <a:prstGeom prst="rect">
            <a:avLst/>
          </a:prstGeom>
        </p:spPr>
      </p:pic>
    </p:spTree>
    <p:extLst>
      <p:ext uri="{BB962C8B-B14F-4D97-AF65-F5344CB8AC3E}">
        <p14:creationId xmlns:p14="http://schemas.microsoft.com/office/powerpoint/2010/main" val="326926125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66;p111">
            <a:extLst>
              <a:ext uri="{FF2B5EF4-FFF2-40B4-BE49-F238E27FC236}">
                <a16:creationId xmlns:a16="http://schemas.microsoft.com/office/drawing/2014/main" id="{403A1682-582E-FE44-A72B-2E0521C4FEE4}"/>
              </a:ext>
            </a:extLst>
          </p:cNvPr>
          <p:cNvSpPr txBox="1">
            <a:spLocks/>
          </p:cNvSpPr>
          <p:nvPr/>
        </p:nvSpPr>
        <p:spPr>
          <a:xfrm>
            <a:off x="189467" y="189455"/>
            <a:ext cx="10515600" cy="982400"/>
          </a:xfrm>
          <a:prstGeom prst="rect">
            <a:avLst/>
          </a:prstGeom>
        </p:spPr>
        <p:txBody>
          <a:bodyPr spcFirstLastPara="1" vert="horz" wrap="square" lIns="0" tIns="0" rIns="0" bIns="0" rtlCol="0" anchor="t" anchorCtr="0">
            <a:normAutofit/>
          </a:bodyPr>
          <a:lstStyle>
            <a:lvl1pPr algn="l" defTabSz="914400" rtl="0" eaLnBrk="1" latinLnBrk="0" hangingPunct="1">
              <a:lnSpc>
                <a:spcPct val="90000"/>
              </a:lnSpc>
              <a:spcBef>
                <a:spcPct val="0"/>
              </a:spcBef>
              <a:buNone/>
              <a:defRPr sz="4400" b="1" i="0" kern="1200">
                <a:solidFill>
                  <a:schemeClr val="tx1"/>
                </a:solidFill>
                <a:latin typeface="Helvetica" charset="0"/>
                <a:ea typeface="Helvetica" charset="0"/>
                <a:cs typeface="Helvetica" charset="0"/>
              </a:defRPr>
            </a:lvl1pPr>
          </a:lstStyle>
          <a:p>
            <a:pPr>
              <a:spcBef>
                <a:spcPts val="0"/>
              </a:spcBef>
            </a:pPr>
            <a:r>
              <a:rPr lang="en-US" b="0" dirty="0">
                <a:solidFill>
                  <a:schemeClr val="bg1"/>
                </a:solidFill>
                <a:latin typeface="Poppins" pitchFamily="2" charset="77"/>
                <a:ea typeface="Helvetica Neue Light" panose="02000403000000020004" pitchFamily="2" charset="0"/>
                <a:cs typeface="Poppins" pitchFamily="2" charset="77"/>
              </a:rPr>
              <a:t>Upcoming workshop at Gladstone:</a:t>
            </a:r>
          </a:p>
        </p:txBody>
      </p:sp>
      <p:sp>
        <p:nvSpPr>
          <p:cNvPr id="7" name="Google Shape;867;p111">
            <a:extLst>
              <a:ext uri="{FF2B5EF4-FFF2-40B4-BE49-F238E27FC236}">
                <a16:creationId xmlns:a16="http://schemas.microsoft.com/office/drawing/2014/main" id="{07C5F22A-8D87-CF41-85B9-E43FDB67FE32}"/>
              </a:ext>
            </a:extLst>
          </p:cNvPr>
          <p:cNvSpPr txBox="1">
            <a:spLocks/>
          </p:cNvSpPr>
          <p:nvPr/>
        </p:nvSpPr>
        <p:spPr>
          <a:xfrm>
            <a:off x="245067" y="1253400"/>
            <a:ext cx="11701866" cy="4351200"/>
          </a:xfrm>
          <a:prstGeom prst="rect">
            <a:avLst/>
          </a:prstGeom>
        </p:spPr>
        <p:txBody>
          <a:bodyPr spcFirstLastPara="1" vert="horz" wrap="square" lIns="0" tIns="0" rIns="0" bIns="0" rtlCol="0" anchor="t" anchorCtr="0">
            <a:noAutofit/>
          </a:bodyPr>
          <a:lst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sz="3333" dirty="0">
                <a:latin typeface="Poppins" pitchFamily="2" charset="77"/>
                <a:ea typeface="Helvetica Neue Light" panose="02000403000000020004" pitchFamily="2" charset="0"/>
                <a:cs typeface="Poppins" pitchFamily="2" charset="77"/>
                <a:sym typeface="Arial"/>
              </a:rPr>
              <a:t>Winter series</a:t>
            </a:r>
          </a:p>
          <a:p>
            <a:pPr>
              <a:spcBef>
                <a:spcPts val="0"/>
              </a:spcBef>
            </a:pPr>
            <a:endParaRPr lang="en-US" sz="200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609585" indent="-457189">
              <a:lnSpc>
                <a:spcPct val="150000"/>
              </a:lnSpc>
              <a:spcBef>
                <a:spcPts val="0"/>
              </a:spcBef>
              <a:buClr>
                <a:srgbClr val="222222"/>
              </a:buClr>
              <a:buSzPts val="1800"/>
            </a:pPr>
            <a:r>
              <a:rPr lang="en-US" sz="24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sym typeface="Arial"/>
              </a:rPr>
              <a:t>January 26-27	| Single Cell RNA-seq analysis</a:t>
            </a:r>
          </a:p>
          <a:p>
            <a:pPr marL="609585" indent="-457189">
              <a:lnSpc>
                <a:spcPct val="150000"/>
              </a:lnSpc>
              <a:spcBef>
                <a:spcPts val="0"/>
              </a:spcBef>
              <a:buClr>
                <a:srgbClr val="222222"/>
              </a:buClr>
              <a:buSzPts val="1800"/>
            </a:pPr>
            <a:r>
              <a:rPr lang="en-US" sz="24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sym typeface="Arial"/>
              </a:rPr>
              <a:t>February 7		| Introduction to Pathway Analysis</a:t>
            </a:r>
          </a:p>
          <a:p>
            <a:pPr marL="609585" indent="-457189">
              <a:lnSpc>
                <a:spcPct val="150000"/>
              </a:lnSpc>
              <a:spcBef>
                <a:spcPts val="0"/>
              </a:spcBef>
              <a:buClr>
                <a:srgbClr val="222222"/>
              </a:buClr>
              <a:buSzPts val="1800"/>
            </a:pPr>
            <a:r>
              <a:rPr lang="en-US" sz="24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sym typeface="Arial"/>
              </a:rPr>
              <a:t>February 9-10	| Single-Cell ATAC-Seq Data Analysis Part 1</a:t>
            </a:r>
          </a:p>
          <a:p>
            <a:pPr marL="609585" indent="-457189">
              <a:lnSpc>
                <a:spcPct val="150000"/>
              </a:lnSpc>
              <a:spcBef>
                <a:spcPts val="0"/>
              </a:spcBef>
              <a:buClr>
                <a:srgbClr val="222222"/>
              </a:buClr>
              <a:buSzPts val="1800"/>
            </a:pPr>
            <a:r>
              <a:rPr lang="en-US" sz="24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sym typeface="Arial"/>
              </a:rPr>
              <a:t>February 17		| Introduction to </a:t>
            </a:r>
            <a:r>
              <a:rPr lang="en-US" sz="2400" dirty="0" err="1">
                <a:solidFill>
                  <a:srgbClr val="222222"/>
                </a:solidFill>
                <a:latin typeface="Helvetica Neue" panose="02000503000000020004" pitchFamily="2" charset="0"/>
                <a:ea typeface="Helvetica Neue" panose="02000503000000020004" pitchFamily="2" charset="0"/>
                <a:cs typeface="Helvetica Neue" panose="02000503000000020004" pitchFamily="2" charset="0"/>
                <a:sym typeface="Arial"/>
              </a:rPr>
              <a:t>Cytoscape</a:t>
            </a:r>
            <a:r>
              <a:rPr lang="en-US" sz="24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sym typeface="Arial"/>
              </a:rPr>
              <a:t> and Network Biology</a:t>
            </a:r>
          </a:p>
          <a:p>
            <a:pPr marL="609585" indent="-457189">
              <a:lnSpc>
                <a:spcPct val="150000"/>
              </a:lnSpc>
              <a:spcBef>
                <a:spcPts val="0"/>
              </a:spcBef>
              <a:buClr>
                <a:srgbClr val="222222"/>
              </a:buClr>
              <a:buSzPts val="1800"/>
            </a:pPr>
            <a:r>
              <a:rPr lang="en-US" sz="24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sym typeface="Arial"/>
              </a:rPr>
              <a:t>February 23 	| Single-Cell ATAC-Seq Data Analysis Part 2</a:t>
            </a:r>
          </a:p>
          <a:p>
            <a:pPr marL="609585" indent="-457189">
              <a:lnSpc>
                <a:spcPct val="150000"/>
              </a:lnSpc>
              <a:spcBef>
                <a:spcPts val="0"/>
              </a:spcBef>
              <a:buClr>
                <a:srgbClr val="222222"/>
              </a:buClr>
              <a:buSzPts val="1800"/>
            </a:pPr>
            <a:r>
              <a:rPr lang="en-US" sz="24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sym typeface="Arial"/>
              </a:rPr>
              <a:t>March 9		| Intermediate </a:t>
            </a:r>
            <a:r>
              <a:rPr lang="en-US" sz="2400" dirty="0" err="1">
                <a:solidFill>
                  <a:srgbClr val="222222"/>
                </a:solidFill>
                <a:latin typeface="Helvetica Neue" panose="02000503000000020004" pitchFamily="2" charset="0"/>
                <a:ea typeface="Helvetica Neue" panose="02000503000000020004" pitchFamily="2" charset="0"/>
                <a:cs typeface="Helvetica Neue" panose="02000503000000020004" pitchFamily="2" charset="0"/>
                <a:sym typeface="Arial"/>
              </a:rPr>
              <a:t>Cytoscape</a:t>
            </a:r>
            <a:r>
              <a:rPr lang="en-US" sz="24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sym typeface="Arial"/>
              </a:rPr>
              <a:t> Networks and Omics Data Visualization</a:t>
            </a:r>
          </a:p>
          <a:p>
            <a:pPr marL="609585">
              <a:lnSpc>
                <a:spcPct val="115000"/>
              </a:lnSpc>
              <a:spcBef>
                <a:spcPts val="1333"/>
              </a:spcBef>
            </a:pPr>
            <a:endParaRPr lang="en-US" sz="2133" dirty="0">
              <a:solidFill>
                <a:srgbClr val="222222"/>
              </a:solidFill>
              <a:highlight>
                <a:srgbClr val="FFFFFF"/>
              </a:highlight>
              <a:latin typeface="Helvetica Neue Light" panose="02000403000000020004" pitchFamily="2" charset="0"/>
              <a:ea typeface="Helvetica Neue Light" panose="02000403000000020004" pitchFamily="2" charset="0"/>
              <a:cs typeface="Arial"/>
              <a:sym typeface="Arial"/>
            </a:endParaRPr>
          </a:p>
        </p:txBody>
      </p:sp>
    </p:spTree>
    <p:extLst>
      <p:ext uri="{BB962C8B-B14F-4D97-AF65-F5344CB8AC3E}">
        <p14:creationId xmlns:p14="http://schemas.microsoft.com/office/powerpoint/2010/main" val="53182981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p:cNvSpPr txBox="1">
            <a:spLocks/>
          </p:cNvSpPr>
          <p:nvPr/>
        </p:nvSpPr>
        <p:spPr>
          <a:xfrm>
            <a:off x="573881" y="3880468"/>
            <a:ext cx="11044237" cy="940353"/>
          </a:xfrm>
          <a:prstGeom prst="rect">
            <a:avLst/>
          </a:prstGeom>
        </p:spPr>
        <p:txBody>
          <a:bodyPr vert="horz" lIns="91440" tIns="45720" rIns="91440" bIns="45720" rtlCol="0" anchor="ctr" anchorCtr="0">
            <a:noAutofit/>
          </a:bodyPr>
          <a:lstStyle>
            <a:lvl1pPr algn="l" defTabSz="914400" rtl="0" eaLnBrk="1" latinLnBrk="0" hangingPunct="1">
              <a:lnSpc>
                <a:spcPct val="90000"/>
              </a:lnSpc>
              <a:spcBef>
                <a:spcPct val="0"/>
              </a:spcBef>
              <a:buNone/>
              <a:defRPr sz="4400" b="1" i="0" kern="1200">
                <a:solidFill>
                  <a:schemeClr val="bg1"/>
                </a:solidFill>
                <a:latin typeface="Proxima Nova Semibold" charset="0"/>
                <a:ea typeface="Proxima Nova Semibold" charset="0"/>
                <a:cs typeface="Proxima Nova Semibold" charset="0"/>
              </a:defRPr>
            </a:lvl1pPr>
          </a:lstStyle>
          <a:p>
            <a:pPr algn="ctr"/>
            <a:r>
              <a:rPr lang="en-US" sz="6000" b="0" dirty="0">
                <a:latin typeface="Poppins" pitchFamily="2" charset="77"/>
                <a:ea typeface="Helvetica Bold" charset="0"/>
                <a:cs typeface="Poppins" pitchFamily="2" charset="77"/>
              </a:rPr>
              <a:t>Thank you!</a:t>
            </a:r>
          </a:p>
        </p:txBody>
      </p:sp>
      <p:sp>
        <p:nvSpPr>
          <p:cNvPr id="3" name="Google Shape;861;p110">
            <a:extLst>
              <a:ext uri="{FF2B5EF4-FFF2-40B4-BE49-F238E27FC236}">
                <a16:creationId xmlns:a16="http://schemas.microsoft.com/office/drawing/2014/main" id="{0BA6DBA5-A4DF-1146-ABE3-F709D1A31B40}"/>
              </a:ext>
            </a:extLst>
          </p:cNvPr>
          <p:cNvSpPr txBox="1"/>
          <p:nvPr/>
        </p:nvSpPr>
        <p:spPr>
          <a:xfrm>
            <a:off x="208000" y="5253322"/>
            <a:ext cx="11984000" cy="1354176"/>
          </a:xfrm>
          <a:prstGeom prst="rect">
            <a:avLst/>
          </a:prstGeom>
          <a:noFill/>
          <a:ln>
            <a:noFill/>
          </a:ln>
        </p:spPr>
        <p:txBody>
          <a:bodyPr spcFirstLastPara="1" wrap="square" lIns="121900" tIns="121900" rIns="121900" bIns="121900" anchor="t" anchorCtr="0">
            <a:spAutoFit/>
          </a:bodyPr>
          <a:lstStyle/>
          <a:p>
            <a:pPr>
              <a:lnSpc>
                <a:spcPct val="90000"/>
              </a:lnSpc>
            </a:pPr>
            <a:r>
              <a:rPr lang="en" sz="4000" b="1" dirty="0">
                <a:solidFill>
                  <a:schemeClr val="bg1"/>
                </a:solidFill>
                <a:latin typeface="Helvetica Neue Light" panose="02000403000000020004" pitchFamily="2" charset="0"/>
                <a:ea typeface="Helvetica Neue Light" panose="02000403000000020004" pitchFamily="2" charset="0"/>
              </a:rPr>
              <a:t>Please take the survey:</a:t>
            </a:r>
            <a:endParaRPr sz="4000" b="1" dirty="0">
              <a:solidFill>
                <a:schemeClr val="bg1"/>
              </a:solidFill>
              <a:latin typeface="Helvetica Neue Light" panose="02000403000000020004" pitchFamily="2" charset="0"/>
              <a:ea typeface="Helvetica Neue Light" panose="02000403000000020004" pitchFamily="2" charset="0"/>
            </a:endParaRPr>
          </a:p>
          <a:p>
            <a:pPr>
              <a:lnSpc>
                <a:spcPct val="90000"/>
              </a:lnSpc>
            </a:pPr>
            <a:r>
              <a:rPr lang="en-US" sz="4000" b="1" dirty="0">
                <a:solidFill>
                  <a:schemeClr val="bg1"/>
                </a:solidFill>
                <a:latin typeface="Helvetica Neue Light" panose="02000403000000020004" pitchFamily="2" charset="0"/>
                <a:ea typeface="Helvetica Neue Light" panose="02000403000000020004" pitchFamily="2" charset="0"/>
              </a:rPr>
              <a:t>https://</a:t>
            </a:r>
            <a:r>
              <a:rPr lang="en-US" sz="4000" b="1" dirty="0" err="1">
                <a:solidFill>
                  <a:schemeClr val="bg1"/>
                </a:solidFill>
                <a:latin typeface="Helvetica Neue Light" panose="02000403000000020004" pitchFamily="2" charset="0"/>
                <a:ea typeface="Helvetica Neue Light" panose="02000403000000020004" pitchFamily="2" charset="0"/>
              </a:rPr>
              <a:t>www.surveymonkey.com</a:t>
            </a:r>
            <a:r>
              <a:rPr lang="en-US" sz="4000" b="1" dirty="0">
                <a:solidFill>
                  <a:schemeClr val="bg1"/>
                </a:solidFill>
                <a:latin typeface="Helvetica Neue Light" panose="02000403000000020004" pitchFamily="2" charset="0"/>
                <a:ea typeface="Helvetica Neue Light" panose="02000403000000020004" pitchFamily="2" charset="0"/>
              </a:rPr>
              <a:t>/r/DY7K5ZY</a:t>
            </a:r>
            <a:endParaRPr sz="4000" b="1" dirty="0">
              <a:solidFill>
                <a:schemeClr val="bg1"/>
              </a:solidFill>
              <a:latin typeface="Helvetica Neue Light" panose="02000403000000020004" pitchFamily="2" charset="0"/>
              <a:ea typeface="Helvetica Neue Light" panose="02000403000000020004" pitchFamily="2" charset="0"/>
            </a:endParaRPr>
          </a:p>
        </p:txBody>
      </p:sp>
      <p:sp>
        <p:nvSpPr>
          <p:cNvPr id="4" name="TextBox 3">
            <a:extLst>
              <a:ext uri="{FF2B5EF4-FFF2-40B4-BE49-F238E27FC236}">
                <a16:creationId xmlns:a16="http://schemas.microsoft.com/office/drawing/2014/main" id="{4064EF3C-7C8D-404A-BDA6-83EB58495A6A}"/>
              </a:ext>
            </a:extLst>
          </p:cNvPr>
          <p:cNvSpPr txBox="1"/>
          <p:nvPr/>
        </p:nvSpPr>
        <p:spPr>
          <a:xfrm>
            <a:off x="346401" y="0"/>
            <a:ext cx="7178568" cy="3497111"/>
          </a:xfrm>
          <a:prstGeom prst="rect">
            <a:avLst/>
          </a:prstGeom>
          <a:noFill/>
        </p:spPr>
        <p:txBody>
          <a:bodyPr wrap="none" rtlCol="0">
            <a:spAutoFit/>
          </a:bodyPr>
          <a:lstStyle/>
          <a:p>
            <a:pPr>
              <a:lnSpc>
                <a:spcPct val="150000"/>
              </a:lnSpc>
            </a:pPr>
            <a:r>
              <a:rPr lang="en-US" sz="3000" b="1" dirty="0">
                <a:solidFill>
                  <a:schemeClr val="bg1"/>
                </a:solidFill>
                <a:latin typeface="Poppins" pitchFamily="2" charset="77"/>
                <a:cs typeface="Poppins" pitchFamily="2" charset="77"/>
              </a:rPr>
              <a:t>For questions: </a:t>
            </a:r>
          </a:p>
          <a:p>
            <a:pPr>
              <a:lnSpc>
                <a:spcPct val="150000"/>
              </a:lnSpc>
            </a:pPr>
            <a:r>
              <a:rPr lang="en-US" sz="3000" dirty="0" err="1">
                <a:solidFill>
                  <a:schemeClr val="bg1"/>
                </a:solidFill>
                <a:latin typeface="Poppins" pitchFamily="2" charset="77"/>
                <a:cs typeface="Poppins" pitchFamily="2" charset="77"/>
                <a:hlinkClick r:id="rId3">
                  <a:extLst>
                    <a:ext uri="{A12FA001-AC4F-418D-AE19-62706E023703}">
                      <ahyp:hlinkClr xmlns:ahyp="http://schemas.microsoft.com/office/drawing/2018/hyperlinkcolor" val="tx"/>
                    </a:ext>
                  </a:extLst>
                </a:hlinkClick>
              </a:rPr>
              <a:t>michela.traglia@gladstone.ucsf.edu</a:t>
            </a:r>
            <a:endParaRPr lang="en-US" sz="3000" dirty="0">
              <a:solidFill>
                <a:schemeClr val="bg1"/>
              </a:solidFill>
              <a:latin typeface="Poppins" pitchFamily="2" charset="77"/>
              <a:cs typeface="Poppins" pitchFamily="2" charset="77"/>
            </a:endParaRPr>
          </a:p>
          <a:p>
            <a:pPr>
              <a:lnSpc>
                <a:spcPct val="150000"/>
              </a:lnSpc>
            </a:pPr>
            <a:r>
              <a:rPr lang="en-US" sz="3000" dirty="0">
                <a:solidFill>
                  <a:schemeClr val="bg1"/>
                </a:solidFill>
                <a:latin typeface="Poppins" pitchFamily="2" charset="77"/>
                <a:cs typeface="Poppins" pitchFamily="2" charset="77"/>
                <a:hlinkClick r:id="rId4">
                  <a:extLst>
                    <a:ext uri="{A12FA001-AC4F-418D-AE19-62706E023703}">
                      <ahyp:hlinkClr xmlns:ahyp="http://schemas.microsoft.com/office/drawing/2018/hyperlinkcolor" val="tx"/>
                    </a:ext>
                  </a:extLst>
                </a:hlinkClick>
              </a:rPr>
              <a:t>reuben.thomas@gladstone.ucsf.edu</a:t>
            </a:r>
            <a:endParaRPr lang="en-US" sz="3000" dirty="0">
              <a:solidFill>
                <a:schemeClr val="bg1"/>
              </a:solidFill>
              <a:latin typeface="Poppins" pitchFamily="2" charset="77"/>
              <a:cs typeface="Poppins" pitchFamily="2" charset="77"/>
            </a:endParaRPr>
          </a:p>
          <a:p>
            <a:pPr>
              <a:lnSpc>
                <a:spcPct val="150000"/>
              </a:lnSpc>
            </a:pPr>
            <a:r>
              <a:rPr lang="en-US" sz="30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Slack: #</a:t>
            </a:r>
            <a:r>
              <a:rPr lang="en-US" sz="3000" dirty="0" err="1">
                <a:solidFill>
                  <a:schemeClr val="bg1"/>
                </a:solidFill>
                <a:effectLst/>
                <a:latin typeface="Helvetica Neue" panose="02000503000000020004" pitchFamily="2" charset="0"/>
                <a:ea typeface="Helvetica Neue" panose="02000503000000020004" pitchFamily="2" charset="0"/>
                <a:cs typeface="Helvetica Neue" panose="02000503000000020004" pitchFamily="2" charset="0"/>
              </a:rPr>
              <a:t>questionsforbioinformaticscore</a:t>
            </a:r>
            <a:endParaRPr lang="en-US" sz="3000" dirty="0">
              <a:solidFill>
                <a:schemeClr val="bg1"/>
              </a:solidFill>
              <a:effectLst/>
              <a:latin typeface="Helvetica Neue" panose="02000503000000020004" pitchFamily="2" charset="0"/>
              <a:ea typeface="Helvetica Neue" panose="02000503000000020004" pitchFamily="2" charset="0"/>
              <a:cs typeface="Helvetica Neue" panose="02000503000000020004" pitchFamily="2" charset="0"/>
            </a:endParaRPr>
          </a:p>
          <a:p>
            <a:pPr>
              <a:lnSpc>
                <a:spcPct val="150000"/>
              </a:lnSpc>
            </a:pPr>
            <a:endParaRPr lang="en-US" sz="3000" dirty="0">
              <a:solidFill>
                <a:schemeClr val="bg1"/>
              </a:solidFill>
              <a:latin typeface="Poppins" pitchFamily="2" charset="77"/>
              <a:cs typeface="Poppins" pitchFamily="2" charset="77"/>
            </a:endParaRPr>
          </a:p>
        </p:txBody>
      </p:sp>
    </p:spTree>
    <p:extLst>
      <p:ext uri="{BB962C8B-B14F-4D97-AF65-F5344CB8AC3E}">
        <p14:creationId xmlns:p14="http://schemas.microsoft.com/office/powerpoint/2010/main" val="13806365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Ethical Science talk FINAL_Sub.pdf">
            <a:extLst>
              <a:ext uri="{FF2B5EF4-FFF2-40B4-BE49-F238E27FC236}">
                <a16:creationId xmlns:a16="http://schemas.microsoft.com/office/drawing/2014/main" id="{3B101291-7797-EC43-9723-4514C9F89B67}"/>
              </a:ext>
            </a:extLst>
          </p:cNvPr>
          <p:cNvPicPr>
            <a:picLocks noChangeAspect="1"/>
          </p:cNvPicPr>
          <p:nvPr/>
        </p:nvPicPr>
        <p:blipFill rotWithShape="1">
          <a:blip r:embed="rId2">
            <a:extLst>
              <a:ext uri="{28A0092B-C50C-407E-A947-70E740481C1C}">
                <a14:useLocalDpi xmlns:a14="http://schemas.microsoft.com/office/drawing/2010/main" val="0"/>
              </a:ext>
            </a:extLst>
          </a:blip>
          <a:srcRect t="20534" b="4580"/>
          <a:stretch/>
        </p:blipFill>
        <p:spPr>
          <a:xfrm>
            <a:off x="581890" y="1213659"/>
            <a:ext cx="10507287" cy="4425992"/>
          </a:xfrm>
          <a:prstGeom prst="rect">
            <a:avLst/>
          </a:prstGeom>
        </p:spPr>
      </p:pic>
      <p:sp>
        <p:nvSpPr>
          <p:cNvPr id="8" name="TextBox 7">
            <a:extLst>
              <a:ext uri="{FF2B5EF4-FFF2-40B4-BE49-F238E27FC236}">
                <a16:creationId xmlns:a16="http://schemas.microsoft.com/office/drawing/2014/main" id="{0DC44E34-EC62-6C49-B250-EF45BFB4EF94}"/>
              </a:ext>
            </a:extLst>
          </p:cNvPr>
          <p:cNvSpPr txBox="1"/>
          <p:nvPr/>
        </p:nvSpPr>
        <p:spPr>
          <a:xfrm>
            <a:off x="0" y="5903893"/>
            <a:ext cx="4558632" cy="954107"/>
          </a:xfrm>
          <a:prstGeom prst="rect">
            <a:avLst/>
          </a:prstGeom>
          <a:noFill/>
        </p:spPr>
        <p:txBody>
          <a:bodyPr wrap="square" rtlCol="0">
            <a:spAutoFit/>
          </a:bodyPr>
          <a:lstStyle/>
          <a:p>
            <a:r>
              <a:rPr lang="en-US" sz="1400" dirty="0">
                <a:latin typeface="Helvetica Neue Light" panose="02000403000000020004" pitchFamily="2" charset="0"/>
                <a:ea typeface="Helvetica Neue Light" panose="02000403000000020004" pitchFamily="2" charset="0"/>
              </a:rPr>
              <a:t>Thanks: Kevin </a:t>
            </a:r>
            <a:r>
              <a:rPr lang="en-US" sz="1400" dirty="0" err="1">
                <a:latin typeface="Helvetica Neue Light" panose="02000403000000020004" pitchFamily="2" charset="0"/>
                <a:ea typeface="Helvetica Neue Light" panose="02000403000000020004" pitchFamily="2" charset="0"/>
              </a:rPr>
              <a:t>Mullane</a:t>
            </a:r>
            <a:endParaRPr lang="en-US" sz="1400" dirty="0">
              <a:latin typeface="Helvetica Neue Light" panose="02000403000000020004" pitchFamily="2" charset="0"/>
              <a:ea typeface="Helvetica Neue Light" panose="02000403000000020004" pitchFamily="2" charset="0"/>
            </a:endParaRPr>
          </a:p>
          <a:p>
            <a:r>
              <a:rPr lang="en-US" sz="1400" dirty="0">
                <a:latin typeface="Helvetica Neue Light" panose="02000403000000020004" pitchFamily="2" charset="0"/>
                <a:ea typeface="Helvetica Neue Light" panose="02000403000000020004" pitchFamily="2" charset="0"/>
              </a:rPr>
              <a:t>Director, Corporate Liaison &amp; Ventures</a:t>
            </a:r>
          </a:p>
          <a:p>
            <a:r>
              <a:rPr lang="en-US" sz="1400" dirty="0">
                <a:latin typeface="Helvetica Neue Light" panose="02000403000000020004" pitchFamily="2" charset="0"/>
                <a:ea typeface="Helvetica Neue Light" panose="02000403000000020004" pitchFamily="2" charset="0"/>
              </a:rPr>
              <a:t>Corporate Ventures and Translation</a:t>
            </a:r>
          </a:p>
          <a:p>
            <a:r>
              <a:rPr lang="en-US" sz="1400" dirty="0">
                <a:latin typeface="Helvetica Neue Light" panose="02000403000000020004" pitchFamily="2" charset="0"/>
                <a:ea typeface="Helvetica Neue Light" panose="02000403000000020004" pitchFamily="2" charset="0"/>
              </a:rPr>
              <a:t>Gladstone Institutes</a:t>
            </a:r>
          </a:p>
        </p:txBody>
      </p:sp>
      <p:sp>
        <p:nvSpPr>
          <p:cNvPr id="9" name="Rectangle 8">
            <a:extLst>
              <a:ext uri="{FF2B5EF4-FFF2-40B4-BE49-F238E27FC236}">
                <a16:creationId xmlns:a16="http://schemas.microsoft.com/office/drawing/2014/main" id="{9B416395-3262-AE4E-90BD-7C032A05C743}"/>
              </a:ext>
            </a:extLst>
          </p:cNvPr>
          <p:cNvSpPr/>
          <p:nvPr/>
        </p:nvSpPr>
        <p:spPr>
          <a:xfrm>
            <a:off x="3707476" y="6057780"/>
            <a:ext cx="8312728" cy="646331"/>
          </a:xfrm>
          <a:prstGeom prst="rect">
            <a:avLst/>
          </a:prstGeom>
        </p:spPr>
        <p:txBody>
          <a:bodyPr wrap="square">
            <a:spAutoFit/>
          </a:bodyPr>
          <a:lstStyle/>
          <a:p>
            <a:r>
              <a:rPr lang="en-US" dirty="0">
                <a:latin typeface="Poppins" pitchFamily="2" charset="77"/>
                <a:cs typeface="Poppins" pitchFamily="2" charset="77"/>
                <a:hlinkClick r:id="rId3"/>
              </a:rPr>
              <a:t>https://gladstone.org/events?series=responsible-conduct-of-research</a:t>
            </a:r>
            <a:endParaRPr lang="en-US" dirty="0">
              <a:latin typeface="Poppins" pitchFamily="2" charset="77"/>
              <a:cs typeface="Poppins" pitchFamily="2" charset="77"/>
            </a:endParaRPr>
          </a:p>
          <a:p>
            <a:r>
              <a:rPr lang="en-US" dirty="0">
                <a:latin typeface="Poppins" pitchFamily="2" charset="77"/>
                <a:cs typeface="Poppins" pitchFamily="2" charset="77"/>
                <a:hlinkClick r:id="rId4"/>
              </a:rPr>
              <a:t>https://rcr.ucsf.edu/</a:t>
            </a:r>
            <a:endParaRPr lang="en-US" dirty="0">
              <a:latin typeface="Poppins" pitchFamily="2" charset="77"/>
              <a:cs typeface="Poppins" pitchFamily="2" charset="77"/>
            </a:endParaRPr>
          </a:p>
        </p:txBody>
      </p:sp>
    </p:spTree>
    <p:extLst>
      <p:ext uri="{BB962C8B-B14F-4D97-AF65-F5344CB8AC3E}">
        <p14:creationId xmlns:p14="http://schemas.microsoft.com/office/powerpoint/2010/main" val="3137789333"/>
      </p:ext>
    </p:extLst>
  </p:cSld>
  <p:clrMapOvr>
    <a:masterClrMapping/>
  </p:clrMapOvr>
</p:sld>
</file>

<file path=ppt/theme/theme1.xml><?xml version="1.0" encoding="utf-8"?>
<a:theme xmlns:a="http://schemas.openxmlformats.org/drawingml/2006/main" name="Office Theme">
  <a:themeElements>
    <a:clrScheme name="Gladstone">
      <a:dk1>
        <a:srgbClr val="000000"/>
      </a:dk1>
      <a:lt1>
        <a:srgbClr val="FFFFFF"/>
      </a:lt1>
      <a:dk2>
        <a:srgbClr val="44546A"/>
      </a:dk2>
      <a:lt2>
        <a:srgbClr val="E7E6E6"/>
      </a:lt2>
      <a:accent1>
        <a:srgbClr val="002A40"/>
      </a:accent1>
      <a:accent2>
        <a:srgbClr val="E5E1D5"/>
      </a:accent2>
      <a:accent3>
        <a:srgbClr val="96938C"/>
      </a:accent3>
      <a:accent4>
        <a:srgbClr val="F76912"/>
      </a:accent4>
      <a:accent5>
        <a:srgbClr val="FAA308"/>
      </a:accent5>
      <a:accent6>
        <a:srgbClr val="00D3E6"/>
      </a:accent6>
      <a:hlink>
        <a:srgbClr val="CC28A3"/>
      </a:hlink>
      <a:folHlink>
        <a:srgbClr val="CC28A3"/>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5411</TotalTime>
  <Words>3411</Words>
  <Application>Microsoft Macintosh PowerPoint</Application>
  <PresentationFormat>Widescreen</PresentationFormat>
  <Paragraphs>515</Paragraphs>
  <Slides>81</Slides>
  <Notes>16</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81</vt:i4>
      </vt:variant>
    </vt:vector>
  </HeadingPairs>
  <TitlesOfParts>
    <vt:vector size="95" baseType="lpstr">
      <vt:lpstr>Arial</vt:lpstr>
      <vt:lpstr>Calibri</vt:lpstr>
      <vt:lpstr>Century Gothic</vt:lpstr>
      <vt:lpstr>Courier New</vt:lpstr>
      <vt:lpstr>Helvetica</vt:lpstr>
      <vt:lpstr>Helvetica Neue</vt:lpstr>
      <vt:lpstr>HELVETICA NEUE LIGHT</vt:lpstr>
      <vt:lpstr>HELVETICA NEUE LIGHT</vt:lpstr>
      <vt:lpstr>Helvetica Regular</vt:lpstr>
      <vt:lpstr>Open Sans</vt:lpstr>
      <vt:lpstr>Poppins</vt:lpstr>
      <vt:lpstr>Roboto</vt:lpstr>
      <vt:lpstr>Wingdings</vt:lpstr>
      <vt:lpstr>Office Theme</vt:lpstr>
      <vt:lpstr>PowerPoint Presentation</vt:lpstr>
      <vt:lpstr>Introductions</vt:lpstr>
      <vt:lpstr>PowerPoint Presentation</vt:lpstr>
      <vt:lpstr>PowerPoint Presentation</vt:lpstr>
      <vt:lpstr>Workshop sessions</vt:lpstr>
      <vt:lpstr>PowerPoint Presentation</vt:lpstr>
      <vt:lpstr>PowerPoint Presentation</vt:lpstr>
      <vt:lpstr>PowerPoint Presentation</vt:lpstr>
      <vt:lpstr>PowerPoint Presentation</vt:lpstr>
      <vt:lpstr>What we mean with ‘experimental design’</vt:lpstr>
      <vt:lpstr>PowerPoint Presentation</vt:lpstr>
      <vt:lpstr>PowerPoint Presentation</vt:lpstr>
      <vt:lpstr>PowerPoint Presentation</vt:lpstr>
      <vt:lpstr>PowerPoint Presentation</vt:lpstr>
      <vt:lpstr>scRNA-seq on cells from WT and mutant mice</vt:lpstr>
      <vt:lpstr>Chemical pollutants during pregnancy contributing to autism in children</vt:lpstr>
      <vt:lpstr>Do the pregnant women with more chemical pollutants in the blood have more autistic children?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Experimental design allow you to:</vt:lpstr>
      <vt:lpstr>Take – home messages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[Gladstone logo]</dc:title>
  <dc:creator>Julie Langelier</dc:creator>
  <cp:lastModifiedBy>Microsoft Office User</cp:lastModifiedBy>
  <cp:revision>1053</cp:revision>
  <cp:lastPrinted>2021-11-30T20:37:34Z</cp:lastPrinted>
  <dcterms:created xsi:type="dcterms:W3CDTF">2017-06-23T15:28:02Z</dcterms:created>
  <dcterms:modified xsi:type="dcterms:W3CDTF">2023-01-11T19:22:33Z</dcterms:modified>
</cp:coreProperties>
</file>

<file path=docProps/thumbnail.jpeg>
</file>